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355" r:id="rId5"/>
    <p:sldId id="356" r:id="rId6"/>
    <p:sldId id="357" r:id="rId7"/>
    <p:sldId id="353" r:id="rId8"/>
    <p:sldId id="261" r:id="rId9"/>
    <p:sldId id="275" r:id="rId10"/>
    <p:sldId id="276" r:id="rId11"/>
    <p:sldId id="277" r:id="rId12"/>
    <p:sldId id="278" r:id="rId13"/>
    <p:sldId id="350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2286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4572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6858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9144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11430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13716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16002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1828800" algn="l" defTabSz="825500" rtl="0" fontAlgn="auto" latinLnBrk="0" hangingPunct="0">
      <a:lnSpc>
        <a:spcPts val="4200"/>
      </a:lnSpc>
      <a:spcBef>
        <a:spcPts val="140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chemeClr val="accent6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ne Kavanagh" initials="SK" lastIdx="1" clrIdx="0">
    <p:extLst>
      <p:ext uri="{19B8F6BF-5375-455C-9EA6-DF929625EA0E}">
        <p15:presenceInfo xmlns:p15="http://schemas.microsoft.com/office/powerpoint/2012/main" userId="Shayne Kavana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1DB1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95E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/>
    <p:restoredTop sz="80408" autoAdjust="0"/>
  </p:normalViewPr>
  <p:slideViewPr>
    <p:cSldViewPr snapToGrid="0" snapToObjects="1" showGuides="1">
      <p:cViewPr varScale="1">
        <p:scale>
          <a:sx n="45" d="100"/>
          <a:sy n="45" d="100"/>
        </p:scale>
        <p:origin x="1672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Year 12 of the recovery (FY2018) indicates that cities’ general funds have just about returned to the pre-recession level. (Exhibit 2).</a:t>
            </a:r>
          </a:p>
        </p:txBody>
      </p:sp>
    </p:spTree>
    <p:extLst>
      <p:ext uri="{BB962C8B-B14F-4D97-AF65-F5344CB8AC3E}">
        <p14:creationId xmlns:p14="http://schemas.microsoft.com/office/powerpoint/2010/main" val="713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NAPA help us popularize this credential to make it a necessary thing for people to have?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7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8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1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Graphi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FOAGraphic1.png" descr="GFOAGraphic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5" y="0"/>
            <a:ext cx="2438071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7048" y="1527048"/>
            <a:ext cx="10349919" cy="1987724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  <a:effectLst/>
        </p:spPr>
        <p:txBody>
          <a:bodyPr wrap="square">
            <a:spAutoFit/>
          </a:bodyPr>
          <a:lstStyle>
            <a:lvl1pPr>
              <a:lnSpc>
                <a:spcPts val="14700"/>
              </a:lnSpc>
              <a:defRPr sz="14700" spc="-293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8789" y="5811610"/>
            <a:ext cx="10358410" cy="530914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wrap="square" lIns="50800" tIns="50800" rIns="50800" bIns="50800" anchor="b">
            <a:spAutoFit/>
          </a:bodyPr>
          <a:lstStyle>
            <a:lvl1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1pPr>
            <a:lvl2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2pPr>
            <a:lvl3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3pPr>
            <a:lvl4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4pPr>
            <a:lvl5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Circle"/>
          <p:cNvSpPr/>
          <p:nvPr/>
        </p:nvSpPr>
        <p:spPr>
          <a:xfrm>
            <a:off x="20379266" y="1225146"/>
            <a:ext cx="2435146" cy="2435146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lnSpc>
                <a:spcPts val="9800"/>
              </a:lnSpc>
              <a:spcBef>
                <a:spcPts val="0"/>
              </a:spcBef>
              <a:defRPr sz="9800" cap="all" spc="-195">
                <a:latin typeface="+mn-lt"/>
                <a:ea typeface="+mn-ea"/>
                <a:cs typeface="+mn-cs"/>
                <a:sym typeface="Impact"/>
              </a:defRPr>
            </a:pPr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521" y="1564494"/>
            <a:ext cx="1441736" cy="180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527049" y="1511313"/>
            <a:ext cx="7378702" cy="3872855"/>
          </a:xfrm>
          <a:prstGeom prst="rect">
            <a:avLst/>
          </a:prstGeom>
        </p:spPr>
        <p:txBody>
          <a:bodyPr/>
          <a:lstStyle>
            <a:lvl1pPr>
              <a:lnSpc>
                <a:spcPts val="9800"/>
              </a:lnSpc>
              <a:defRPr sz="9800" spc="-19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27049" y="5175505"/>
            <a:ext cx="12923442" cy="2872581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6" indent="-487364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ubheader Text">
            <a:extLst>
              <a:ext uri="{FF2B5EF4-FFF2-40B4-BE49-F238E27FC236}">
                <a16:creationId xmlns:a16="http://schemas.microsoft.com/office/drawing/2014/main" id="{F88BB09D-4737-B04A-95AB-5565F36F3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8890" y="3949625"/>
            <a:ext cx="8575232" cy="910506"/>
          </a:xfrm>
          <a:prstGeom prst="rect">
            <a:avLst/>
          </a:prstGeom>
          <a:noFill/>
          <a:ln w="25400">
            <a:noFill/>
          </a:ln>
        </p:spPr>
        <p:txBody>
          <a:bodyPr lIns="50800" tIns="50800" rIns="50800" bIns="50800" anchor="b"/>
          <a:lstStyle>
            <a:lvl1pPr>
              <a:lnSpc>
                <a:spcPts val="6300"/>
              </a:lnSpc>
              <a:defRPr sz="6300" i="1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8705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ext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527049" y="1508761"/>
            <a:ext cx="7378702" cy="3872855"/>
          </a:xfrm>
          <a:prstGeom prst="rect">
            <a:avLst/>
          </a:prstGeom>
        </p:spPr>
        <p:txBody>
          <a:bodyPr/>
          <a:lstStyle>
            <a:lvl1pPr>
              <a:lnSpc>
                <a:spcPts val="9800"/>
              </a:lnSpc>
              <a:defRPr sz="9800" spc="-19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ubheader Text">
            <a:extLst>
              <a:ext uri="{FF2B5EF4-FFF2-40B4-BE49-F238E27FC236}">
                <a16:creationId xmlns:a16="http://schemas.microsoft.com/office/drawing/2014/main" id="{66099149-3D97-1649-9624-EB6CC9F8B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8890" y="3949625"/>
            <a:ext cx="8575232" cy="910506"/>
          </a:xfrm>
          <a:prstGeom prst="rect">
            <a:avLst/>
          </a:prstGeom>
          <a:noFill/>
          <a:ln w="25400">
            <a:noFill/>
          </a:ln>
        </p:spPr>
        <p:txBody>
          <a:bodyPr lIns="50800" tIns="50800" rIns="50800" bIns="50800" anchor="b"/>
          <a:lstStyle>
            <a:lvl1pPr>
              <a:lnSpc>
                <a:spcPts val="6300"/>
              </a:lnSpc>
              <a:defRPr sz="6300" i="1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A6E13E15-64A7-D340-88C9-9C849871C38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27048" y="5175504"/>
            <a:ext cx="12650964" cy="3911327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/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6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6" indent="-487364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6" name="Image"/>
          <p:cNvSpPr>
            <a:spLocks noGrp="1"/>
          </p:cNvSpPr>
          <p:nvPr>
            <p:ph type="pic" sz="quarter" idx="14"/>
          </p:nvPr>
        </p:nvSpPr>
        <p:spPr>
          <a:xfrm>
            <a:off x="14178013" y="5185898"/>
            <a:ext cx="8391694" cy="707884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/>
          <a:lstStyle/>
          <a:p>
            <a:pPr lvl="0"/>
            <a:endParaRPr noProof="0" dirty="0"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5578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6DD82-2C76-FB47-9C17-A7981143F4FF}"/>
              </a:ext>
            </a:extLst>
          </p:cNvPr>
          <p:cNvSpPr/>
          <p:nvPr userDrawn="1"/>
        </p:nvSpPr>
        <p:spPr>
          <a:xfrm>
            <a:off x="-25400" y="-25400"/>
            <a:ext cx="24558096" cy="137668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/>
          <a:lstStyle/>
          <a:p>
            <a:pPr defTabSz="825500" fontAlgn="auto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800" cap="all" spc="-196" dirty="0">
              <a:solidFill>
                <a:schemeClr val="accent4"/>
              </a:solidFill>
              <a:latin typeface="+mn-lt"/>
              <a:ea typeface="+mn-ea"/>
              <a:cs typeface="+mn-cs"/>
              <a:sym typeface="Impact"/>
            </a:endParaRP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1518942" y="1503497"/>
            <a:ext cx="21026704" cy="5116785"/>
          </a:xfrm>
          <a:prstGeom prst="rect">
            <a:avLst/>
          </a:prstGeom>
        </p:spPr>
        <p:txBody>
          <a:bodyPr/>
          <a:lstStyle>
            <a:lvl1pPr>
              <a:lnSpc>
                <a:spcPts val="7700"/>
              </a:lnSpc>
              <a:spcBef>
                <a:spcPts val="0"/>
              </a:spcBef>
              <a:defRPr sz="6300" i="1" spc="-100" baseline="0">
                <a:solidFill>
                  <a:schemeClr val="bg1"/>
                </a:solidFill>
              </a:defRPr>
            </a:lvl1pPr>
            <a:lvl2pPr marL="460376" indent="-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2pPr>
            <a:lvl3pPr marL="920750" indent="0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3pPr>
            <a:lvl4pPr marL="1374776" indent="-158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4pPr>
            <a:lvl5pPr marL="1835150" indent="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2238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Emphasis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9CA5-ACAD-B843-A23E-AEE101FCF2A1}"/>
              </a:ext>
            </a:extLst>
          </p:cNvPr>
          <p:cNvSpPr/>
          <p:nvPr userDrawn="1"/>
        </p:nvSpPr>
        <p:spPr>
          <a:xfrm>
            <a:off x="0" y="0"/>
            <a:ext cx="10314400" cy="137668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/>
          <a:lstStyle/>
          <a:p>
            <a:pPr defTabSz="825500" fontAlgn="auto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800" cap="all" spc="-196" dirty="0">
              <a:solidFill>
                <a:schemeClr val="accent4"/>
              </a:solidFill>
              <a:latin typeface="+mn-lt"/>
              <a:ea typeface="+mn-ea"/>
              <a:cs typeface="+mn-cs"/>
              <a:sym typeface="Impact"/>
            </a:endParaRPr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1527049" y="1527049"/>
            <a:ext cx="6756402" cy="3872855"/>
          </a:xfrm>
          <a:prstGeom prst="rect">
            <a:avLst/>
          </a:prstGeom>
        </p:spPr>
        <p:txBody>
          <a:bodyPr/>
          <a:lstStyle>
            <a:lvl1pPr>
              <a:lnSpc>
                <a:spcPts val="9800"/>
              </a:lnSpc>
              <a:defRPr sz="9800" spc="-19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ubheader Text">
            <a:extLst>
              <a:ext uri="{FF2B5EF4-FFF2-40B4-BE49-F238E27FC236}">
                <a16:creationId xmlns:a16="http://schemas.microsoft.com/office/drawing/2014/main" id="{7F01F173-2865-094B-9E98-10863EBEE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8890" y="3949625"/>
            <a:ext cx="8575232" cy="910506"/>
          </a:xfrm>
          <a:prstGeom prst="rect">
            <a:avLst/>
          </a:prstGeom>
          <a:noFill/>
          <a:ln w="25400">
            <a:noFill/>
          </a:ln>
        </p:spPr>
        <p:txBody>
          <a:bodyPr lIns="50800" tIns="50800" rIns="50800" bIns="50800" anchor="b"/>
          <a:lstStyle>
            <a:lvl1pPr>
              <a:lnSpc>
                <a:spcPts val="6300"/>
              </a:lnSpc>
              <a:defRPr sz="6300" i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5BC9BA7C-2640-8446-AB3B-98C40FA3050B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10798145" y="5175504"/>
            <a:ext cx="11747502" cy="3911327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/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6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6" indent="-487364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1722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-27056" y="-15066"/>
            <a:ext cx="10390256" cy="707884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>
              <a:sym typeface="Times New Roman"/>
            </a:endParaRP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10812887" y="1524477"/>
            <a:ext cx="8044738" cy="3872855"/>
          </a:xfrm>
          <a:prstGeom prst="rect">
            <a:avLst/>
          </a:prstGeom>
        </p:spPr>
        <p:txBody>
          <a:bodyPr/>
          <a:lstStyle>
            <a:lvl1pPr>
              <a:lnSpc>
                <a:spcPts val="9800"/>
              </a:lnSpc>
              <a:defRPr sz="9800" spc="-19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2ABC12D4-9281-D941-B29F-569DD40246BA}"/>
              </a:ext>
            </a:extLst>
          </p:cNvPr>
          <p:cNvSpPr txBox="1">
            <a:spLocks noGrp="1"/>
          </p:cNvSpPr>
          <p:nvPr>
            <p:ph type="body" sz="half" idx="15"/>
          </p:nvPr>
        </p:nvSpPr>
        <p:spPr>
          <a:xfrm>
            <a:off x="10798145" y="5175504"/>
            <a:ext cx="11747502" cy="3911327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/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6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6" indent="-487364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3758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ylan-gillis-533818-unsplash_edit.jpg"/>
          <p:cNvSpPr>
            <a:spLocks noGrp="1"/>
          </p:cNvSpPr>
          <p:nvPr>
            <p:ph type="pic" idx="13"/>
          </p:nvPr>
        </p:nvSpPr>
        <p:spPr>
          <a:xfrm>
            <a:off x="-40879" y="-25780"/>
            <a:ext cx="24465758" cy="707884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endParaRPr noProof="0" dirty="0">
              <a:sym typeface="Times New Roman"/>
            </a:endParaRPr>
          </a:p>
        </p:txBody>
      </p:sp>
      <p:sp>
        <p:nvSpPr>
          <p:cNvPr id="86" name="Title Text"/>
          <p:cNvSpPr>
            <a:spLocks noGrp="1"/>
          </p:cNvSpPr>
          <p:nvPr>
            <p:ph type="body" sz="quarter" idx="14"/>
          </p:nvPr>
        </p:nvSpPr>
        <p:spPr>
          <a:xfrm>
            <a:off x="1527049" y="1527049"/>
            <a:ext cx="3906330" cy="135934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lIns="50800" tIns="50800" rIns="50800" bIns="50800"/>
          <a:lstStyle>
            <a:lvl1pPr>
              <a:lnSpc>
                <a:spcPts val="4900"/>
              </a:lnSpc>
              <a:defRPr sz="4700" i="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0714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7" y="304800"/>
            <a:ext cx="104457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219200" y="2743200"/>
            <a:ext cx="21945600" cy="0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4E95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0" indent="-914400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</a:t>
            </a:r>
            <a:fld id="{0DA5A6B8-1A23-45D3-9A5F-4BD1EE94D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59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4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639BA-A00C-4B8A-99DC-2246CE59C05F}"/>
              </a:ext>
            </a:extLst>
          </p:cNvPr>
          <p:cNvSpPr/>
          <p:nvPr userDrawn="1"/>
        </p:nvSpPr>
        <p:spPr>
          <a:xfrm>
            <a:off x="0" y="6858000"/>
            <a:ext cx="24272876" cy="4114800"/>
          </a:xfrm>
          <a:prstGeom prst="rect">
            <a:avLst/>
          </a:prstGeom>
          <a:solidFill>
            <a:schemeClr val="bg1"/>
          </a:solidFill>
          <a:ln w="63500">
            <a:solidFill>
              <a:srgbClr val="8BB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7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936761"/>
            <a:ext cx="20726400" cy="2940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99406" y="11887200"/>
            <a:ext cx="16385192" cy="1066800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70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4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A861A-C37A-47DB-8ABE-C0A6BF7C6B56}"/>
              </a:ext>
            </a:extLst>
          </p:cNvPr>
          <p:cNvSpPr/>
          <p:nvPr userDrawn="1"/>
        </p:nvSpPr>
        <p:spPr>
          <a:xfrm>
            <a:off x="0" y="11582400"/>
            <a:ext cx="24384000" cy="2133600"/>
          </a:xfrm>
          <a:prstGeom prst="rect">
            <a:avLst/>
          </a:prstGeom>
          <a:solidFill>
            <a:srgbClr val="8BB63F"/>
          </a:solidFill>
          <a:ln>
            <a:solidFill>
              <a:srgbClr val="8BB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7000">
              <a:latin typeface="Helvetica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7" y="304800"/>
            <a:ext cx="104457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21945600" cy="2286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E89C-7367-4A66-ADC4-F8277EB54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</a:t>
            </a:r>
            <a:fld id="{BAF5D8E4-FFF2-430A-994B-90CECC4A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83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7" y="304800"/>
            <a:ext cx="104457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6B89C6-F1D1-4F37-96E7-E65B47D0D918}"/>
              </a:ext>
            </a:extLst>
          </p:cNvPr>
          <p:cNvCxnSpPr/>
          <p:nvPr userDrawn="1"/>
        </p:nvCxnSpPr>
        <p:spPr>
          <a:xfrm>
            <a:off x="1219200" y="2743200"/>
            <a:ext cx="21945600" cy="0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4E95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A921C-FD17-42D0-BCC9-9964E5611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</a:t>
            </a:r>
            <a:fld id="{F282D007-3449-47FF-8B8D-D9006A5BA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2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527048" y="1511312"/>
            <a:ext cx="7378701" cy="135934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9800"/>
              </a:lnSpc>
              <a:defRPr sz="9800" spc="-195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27048" y="5175504"/>
            <a:ext cx="12923441" cy="386586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>
            <a:spAutoFit/>
          </a:bodyPr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5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5" indent="-487363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  <a:endParaRPr lang="en-US" dirty="0"/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ubheader Text">
            <a:extLst>
              <a:ext uri="{FF2B5EF4-FFF2-40B4-BE49-F238E27FC236}">
                <a16:creationId xmlns:a16="http://schemas.microsoft.com/office/drawing/2014/main" id="{F88BB09D-4737-B04A-95AB-5565F36F3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8889" y="3949624"/>
            <a:ext cx="8575231" cy="910506"/>
          </a:xfrm>
          <a:prstGeom prst="rect">
            <a:avLst/>
          </a:prstGeom>
          <a:noFill/>
          <a:ln w="25400">
            <a:noFill/>
          </a:ln>
        </p:spPr>
        <p:txBody>
          <a:bodyPr lIns="50800" tIns="50800" rIns="50800" bIns="50800" anchor="b">
            <a:spAutoFit/>
          </a:bodyPr>
          <a:lstStyle>
            <a:lvl1pPr>
              <a:lnSpc>
                <a:spcPts val="6300"/>
              </a:lnSpc>
              <a:defRPr sz="6300" i="1" spc="-100" baseline="0">
                <a:solidFill>
                  <a:schemeClr val="tx1"/>
                </a:solidFill>
              </a:defRPr>
            </a:lvl1pPr>
          </a:lstStyle>
          <a:p>
            <a:r>
              <a:rPr dirty="0" err="1"/>
              <a:t>Subheader</a:t>
            </a:r>
            <a:r>
              <a:rPr dirty="0"/>
              <a:t> Text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10445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542CAD-7C64-4DCD-AE2C-91E3F2ACD982}"/>
              </a:ext>
            </a:extLst>
          </p:cNvPr>
          <p:cNvCxnSpPr/>
          <p:nvPr userDrawn="1"/>
        </p:nvCxnSpPr>
        <p:spPr>
          <a:xfrm>
            <a:off x="1219200" y="2743200"/>
            <a:ext cx="21945600" cy="0"/>
          </a:xfrm>
          <a:prstGeom prst="line">
            <a:avLst/>
          </a:prstGeom>
          <a:ln>
            <a:solidFill>
              <a:srgbClr val="636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11"/>
            <a:ext cx="10769600" cy="9051926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 sz="31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225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2026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2026">
                <a:solidFill>
                  <a:schemeClr val="tx1"/>
                </a:solidFill>
                <a:latin typeface="Helvetica" pitchFamily="34" charset="0"/>
              </a:defRPr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11"/>
            <a:ext cx="10769600" cy="9051926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 sz="31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7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 sz="2250"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 sz="2026"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 sz="2026">
                <a:solidFill>
                  <a:schemeClr val="tx1"/>
                </a:solidFill>
                <a:latin typeface="Helvetica" pitchFamily="34" charset="0"/>
              </a:defRPr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64FD36-51EA-48CE-BCFC-8113ACE48A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</a:t>
            </a:r>
            <a:fld id="{C1AC3760-2B2B-4387-BE5A-DD86B1906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054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10445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7B261F-4A0A-4D0A-8B71-BF8353F03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</a:t>
            </a:r>
            <a:fld id="{78B85A01-C594-4D67-BA05-97E4B02E9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7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4B5BE3-1604-4939-BF8A-4A2A2917D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</a:t>
            </a:r>
            <a:fld id="{53332F02-EB20-4120-8CCA-99F525F6B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45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a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F7AE3F-2872-4FD2-B018-A5A2EE19E5C2}"/>
              </a:ext>
            </a:extLst>
          </p:cNvPr>
          <p:cNvSpPr/>
          <p:nvPr userDrawn="1"/>
        </p:nvSpPr>
        <p:spPr>
          <a:xfrm>
            <a:off x="0" y="0"/>
            <a:ext cx="1219200" cy="609600"/>
          </a:xfrm>
          <a:prstGeom prst="rect">
            <a:avLst/>
          </a:prstGeom>
          <a:solidFill>
            <a:srgbClr val="35448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38" dirty="0" err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" y="1066801"/>
            <a:ext cx="438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eet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" y="1"/>
            <a:ext cx="806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6000" y="3821"/>
            <a:ext cx="23368000" cy="605790"/>
          </a:xfrm>
          <a:gradFill>
            <a:gsLst>
              <a:gs pos="0">
                <a:srgbClr val="354482"/>
              </a:gs>
              <a:gs pos="100000">
                <a:schemeClr val="bg1"/>
              </a:gs>
            </a:gsLst>
            <a:lin ang="0" scaled="1"/>
          </a:gradFill>
        </p:spPr>
        <p:txBody>
          <a:bodyPr anchor="ctr"/>
          <a:lstStyle>
            <a:lvl1pPr marL="0" indent="0">
              <a:buNone/>
              <a:defRPr sz="1126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3048000"/>
            <a:ext cx="23368000" cy="89916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28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gray">
          <a:xfrm>
            <a:off x="485777" y="11861800"/>
            <a:ext cx="2315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700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E87FFD25-80EE-4F70-9A62-DA56D699200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120272" y="265555"/>
            <a:ext cx="184731" cy="63094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2026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00CDD9-3F1A-4C0F-A3D9-70B68D005CF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540127" y="12785727"/>
            <a:ext cx="1711007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350"/>
              <a:t>GOVERNMENT FINANCE OFFICERS ASSOCIATION</a:t>
            </a:r>
          </a:p>
        </p:txBody>
      </p:sp>
      <p:pic>
        <p:nvPicPr>
          <p:cNvPr id="9" name="Picture 10" descr="GFOA logo R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12068176"/>
            <a:ext cx="1577974" cy="138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93800" y="3022609"/>
            <a:ext cx="21945600" cy="8413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9568" y="1222387"/>
            <a:ext cx="21945600" cy="7270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8D8F005-9382-4AAB-BA6C-5FB24E0218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7475200" y="12490450"/>
            <a:ext cx="5689600" cy="952500"/>
          </a:xfrm>
          <a:ln>
            <a:miter lim="800000"/>
            <a:headEnd/>
            <a:tailEnd/>
          </a:ln>
        </p:spPr>
        <p:txBody>
          <a:bodyPr/>
          <a:lstStyle>
            <a:lvl1pPr algn="r" eaLnBrk="1" hangingPunct="1">
              <a:defRPr sz="1576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A7A56D-C279-4A24-A7EE-4012CEDE6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055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4B5BE3-1604-4939-BF8A-4A2A2917D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</a:t>
            </a:r>
            <a:fld id="{8C869BA1-D114-43A8-A4EB-F1B1409F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302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0800" y="1828800"/>
            <a:ext cx="195072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700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19507200" y="0"/>
            <a:ext cx="4876800" cy="5638800"/>
          </a:xfrm>
          <a:prstGeom prst="rect">
            <a:avLst/>
          </a:prstGeom>
          <a:solidFill>
            <a:srgbClr val="000080"/>
          </a:solidFill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0" y="5638800"/>
            <a:ext cx="243840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7000"/>
          </a:p>
        </p:txBody>
      </p:sp>
      <p:sp>
        <p:nvSpPr>
          <p:cNvPr id="7" name="Oval 21"/>
          <p:cNvSpPr>
            <a:spLocks noChangeArrowheads="1"/>
          </p:cNvSpPr>
          <p:nvPr userDrawn="1"/>
        </p:nvSpPr>
        <p:spPr bwMode="auto">
          <a:xfrm>
            <a:off x="22110700" y="6045201"/>
            <a:ext cx="533400" cy="403226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8" name="Oval 22"/>
          <p:cNvSpPr>
            <a:spLocks noChangeArrowheads="1"/>
          </p:cNvSpPr>
          <p:nvPr userDrawn="1"/>
        </p:nvSpPr>
        <p:spPr bwMode="auto">
          <a:xfrm>
            <a:off x="22863177" y="6045201"/>
            <a:ext cx="539750" cy="403226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9" name="Oval 23"/>
          <p:cNvSpPr>
            <a:spLocks noChangeArrowheads="1"/>
          </p:cNvSpPr>
          <p:nvPr userDrawn="1"/>
        </p:nvSpPr>
        <p:spPr bwMode="auto">
          <a:xfrm>
            <a:off x="22863177" y="6597651"/>
            <a:ext cx="539750" cy="403226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0" name="Oval 24"/>
          <p:cNvSpPr>
            <a:spLocks noChangeArrowheads="1"/>
          </p:cNvSpPr>
          <p:nvPr userDrawn="1"/>
        </p:nvSpPr>
        <p:spPr bwMode="auto">
          <a:xfrm>
            <a:off x="20589877" y="7750176"/>
            <a:ext cx="539750" cy="403224"/>
          </a:xfrm>
          <a:prstGeom prst="ellipse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1" name="Oval 25"/>
          <p:cNvSpPr>
            <a:spLocks noChangeArrowheads="1"/>
          </p:cNvSpPr>
          <p:nvPr userDrawn="1"/>
        </p:nvSpPr>
        <p:spPr bwMode="auto">
          <a:xfrm>
            <a:off x="21348701" y="7750176"/>
            <a:ext cx="542926" cy="403224"/>
          </a:xfrm>
          <a:prstGeom prst="ellipse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2" name="Oval 26"/>
          <p:cNvSpPr>
            <a:spLocks noChangeArrowheads="1"/>
          </p:cNvSpPr>
          <p:nvPr userDrawn="1"/>
        </p:nvSpPr>
        <p:spPr bwMode="auto">
          <a:xfrm>
            <a:off x="21348701" y="8318501"/>
            <a:ext cx="542926" cy="403226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3" name="Oval 27"/>
          <p:cNvSpPr>
            <a:spLocks noChangeArrowheads="1"/>
          </p:cNvSpPr>
          <p:nvPr userDrawn="1"/>
        </p:nvSpPr>
        <p:spPr bwMode="auto">
          <a:xfrm>
            <a:off x="22110700" y="8318501"/>
            <a:ext cx="533400" cy="403226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4" name="Oval 28"/>
          <p:cNvSpPr>
            <a:spLocks noChangeArrowheads="1"/>
          </p:cNvSpPr>
          <p:nvPr userDrawn="1"/>
        </p:nvSpPr>
        <p:spPr bwMode="auto">
          <a:xfrm>
            <a:off x="22110700" y="8886826"/>
            <a:ext cx="533400" cy="403224"/>
          </a:xfrm>
          <a:prstGeom prst="ellipse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5" name="Oval 29"/>
          <p:cNvSpPr>
            <a:spLocks noChangeArrowheads="1"/>
          </p:cNvSpPr>
          <p:nvPr userDrawn="1"/>
        </p:nvSpPr>
        <p:spPr bwMode="auto">
          <a:xfrm>
            <a:off x="22863177" y="8886826"/>
            <a:ext cx="539750" cy="403224"/>
          </a:xfrm>
          <a:prstGeom prst="ellipse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6" name="Oval 30"/>
          <p:cNvSpPr>
            <a:spLocks noChangeArrowheads="1"/>
          </p:cNvSpPr>
          <p:nvPr userDrawn="1"/>
        </p:nvSpPr>
        <p:spPr bwMode="auto">
          <a:xfrm>
            <a:off x="22085300" y="7747001"/>
            <a:ext cx="536576" cy="403226"/>
          </a:xfrm>
          <a:prstGeom prst="ellipse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7" name="Oval 31"/>
          <p:cNvSpPr>
            <a:spLocks noChangeArrowheads="1"/>
          </p:cNvSpPr>
          <p:nvPr userDrawn="1"/>
        </p:nvSpPr>
        <p:spPr bwMode="auto">
          <a:xfrm>
            <a:off x="22844127" y="7747001"/>
            <a:ext cx="536574" cy="403226"/>
          </a:xfrm>
          <a:prstGeom prst="ellipse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8" name="Oval 32"/>
          <p:cNvSpPr>
            <a:spLocks noChangeArrowheads="1"/>
          </p:cNvSpPr>
          <p:nvPr userDrawn="1"/>
        </p:nvSpPr>
        <p:spPr bwMode="auto">
          <a:xfrm>
            <a:off x="22844127" y="8299451"/>
            <a:ext cx="536574" cy="403226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19" name="Oval 33"/>
          <p:cNvSpPr>
            <a:spLocks noChangeArrowheads="1"/>
          </p:cNvSpPr>
          <p:nvPr userDrawn="1"/>
        </p:nvSpPr>
        <p:spPr bwMode="auto">
          <a:xfrm>
            <a:off x="22844127" y="9480551"/>
            <a:ext cx="536574" cy="403226"/>
          </a:xfrm>
          <a:prstGeom prst="ellips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0" name="Oval 34"/>
          <p:cNvSpPr>
            <a:spLocks noChangeArrowheads="1"/>
          </p:cNvSpPr>
          <p:nvPr userDrawn="1"/>
        </p:nvSpPr>
        <p:spPr bwMode="auto">
          <a:xfrm>
            <a:off x="23609300" y="7204076"/>
            <a:ext cx="536576" cy="403224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1" name="Oval 35"/>
          <p:cNvSpPr>
            <a:spLocks noChangeArrowheads="1"/>
          </p:cNvSpPr>
          <p:nvPr userDrawn="1"/>
        </p:nvSpPr>
        <p:spPr bwMode="auto">
          <a:xfrm>
            <a:off x="23587077" y="6064251"/>
            <a:ext cx="539750" cy="403226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2" name="Oval 36"/>
          <p:cNvSpPr>
            <a:spLocks noChangeArrowheads="1"/>
          </p:cNvSpPr>
          <p:nvPr userDrawn="1"/>
        </p:nvSpPr>
        <p:spPr bwMode="auto">
          <a:xfrm>
            <a:off x="23587077" y="6616701"/>
            <a:ext cx="539750" cy="403226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3" name="Oval 37"/>
          <p:cNvSpPr>
            <a:spLocks noChangeArrowheads="1"/>
          </p:cNvSpPr>
          <p:nvPr userDrawn="1"/>
        </p:nvSpPr>
        <p:spPr bwMode="auto">
          <a:xfrm>
            <a:off x="23587077" y="8905876"/>
            <a:ext cx="539750" cy="403224"/>
          </a:xfrm>
          <a:prstGeom prst="ellipse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4" name="Oval 38"/>
          <p:cNvSpPr>
            <a:spLocks noChangeArrowheads="1"/>
          </p:cNvSpPr>
          <p:nvPr userDrawn="1"/>
        </p:nvSpPr>
        <p:spPr bwMode="auto">
          <a:xfrm>
            <a:off x="23568027" y="7766051"/>
            <a:ext cx="539750" cy="403226"/>
          </a:xfrm>
          <a:prstGeom prst="ellipse">
            <a:avLst/>
          </a:prstGeom>
          <a:solidFill>
            <a:srgbClr val="111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5" name="Oval 39"/>
          <p:cNvSpPr>
            <a:spLocks noChangeArrowheads="1"/>
          </p:cNvSpPr>
          <p:nvPr userDrawn="1"/>
        </p:nvSpPr>
        <p:spPr bwMode="auto">
          <a:xfrm>
            <a:off x="23568027" y="8318501"/>
            <a:ext cx="539750" cy="403226"/>
          </a:xfrm>
          <a:prstGeom prst="ellipse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6" name="Oval 40"/>
          <p:cNvSpPr>
            <a:spLocks noChangeArrowheads="1"/>
          </p:cNvSpPr>
          <p:nvPr userDrawn="1"/>
        </p:nvSpPr>
        <p:spPr bwMode="auto">
          <a:xfrm>
            <a:off x="23568027" y="9499601"/>
            <a:ext cx="539750" cy="403226"/>
          </a:xfrm>
          <a:prstGeom prst="ellips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sp>
        <p:nvSpPr>
          <p:cNvPr id="27" name="Oval 41"/>
          <p:cNvSpPr>
            <a:spLocks noChangeArrowheads="1"/>
          </p:cNvSpPr>
          <p:nvPr userDrawn="1"/>
        </p:nvSpPr>
        <p:spPr bwMode="auto">
          <a:xfrm>
            <a:off x="23568027" y="10052051"/>
            <a:ext cx="539750" cy="403226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7000"/>
          </a:p>
        </p:txBody>
      </p:sp>
      <p:pic>
        <p:nvPicPr>
          <p:cNvPr id="28" name="Picture 42" descr="GFOAblue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827" y="762000"/>
            <a:ext cx="4400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42434" y="933450"/>
            <a:ext cx="18084800" cy="4267200"/>
          </a:xfrm>
        </p:spPr>
        <p:txBody>
          <a:bodyPr/>
          <a:lstStyle>
            <a:lvl1pPr algn="r">
              <a:defRPr sz="9600">
                <a:solidFill>
                  <a:srgbClr val="000080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64834" y="6099176"/>
            <a:ext cx="16662400" cy="4724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6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6FA5-F5C4-4450-AA85-C2CCE2C5F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764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-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6DD82-2C76-FB47-9C17-A7981143F4FF}"/>
              </a:ext>
            </a:extLst>
          </p:cNvPr>
          <p:cNvSpPr/>
          <p:nvPr userDrawn="1"/>
        </p:nvSpPr>
        <p:spPr>
          <a:xfrm>
            <a:off x="-25400" y="-25400"/>
            <a:ext cx="24558096" cy="137668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/>
          <a:lstStyle/>
          <a:p>
            <a:pPr defTabSz="825500" fontAlgn="auto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800" cap="all" spc="-196" dirty="0">
              <a:solidFill>
                <a:schemeClr val="accent4"/>
              </a:solidFill>
              <a:latin typeface="+mn-lt"/>
              <a:ea typeface="+mn-ea"/>
              <a:cs typeface="+mn-cs"/>
              <a:sym typeface="Impact"/>
            </a:endParaRP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1518942" y="1503499"/>
            <a:ext cx="21026704" cy="5116786"/>
          </a:xfrm>
          <a:prstGeom prst="rect">
            <a:avLst/>
          </a:prstGeom>
        </p:spPr>
        <p:txBody>
          <a:bodyPr/>
          <a:lstStyle>
            <a:lvl1pPr>
              <a:lnSpc>
                <a:spcPts val="7700"/>
              </a:lnSpc>
              <a:spcBef>
                <a:spcPts val="0"/>
              </a:spcBef>
              <a:defRPr sz="6300" i="1" spc="-100" baseline="0">
                <a:solidFill>
                  <a:schemeClr val="bg1"/>
                </a:solidFill>
              </a:defRPr>
            </a:lvl1pPr>
            <a:lvl2pPr marL="460376" indent="-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2pPr>
            <a:lvl3pPr marL="920750" indent="0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3pPr>
            <a:lvl4pPr marL="1374776" indent="-158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4pPr>
            <a:lvl5pPr marL="1835150" indent="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4966864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-27055" y="-15066"/>
            <a:ext cx="10390255" cy="1374613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0812885" y="1524475"/>
            <a:ext cx="8044737" cy="135934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9800"/>
              </a:lnSpc>
              <a:defRPr sz="9800" spc="-195">
                <a:solidFill>
                  <a:schemeClr val="tx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2ABC12D4-9281-D941-B29F-569DD40246BA}"/>
              </a:ext>
            </a:extLst>
          </p:cNvPr>
          <p:cNvSpPr txBox="1">
            <a:spLocks noGrp="1"/>
          </p:cNvSpPr>
          <p:nvPr>
            <p:ph type="body" sz="half" idx="15" hasCustomPrompt="1"/>
          </p:nvPr>
        </p:nvSpPr>
        <p:spPr>
          <a:xfrm>
            <a:off x="10798144" y="5175504"/>
            <a:ext cx="11747501" cy="3865866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>
            <a:spAutoFit/>
          </a:bodyPr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5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5" indent="-487363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  <a:endParaRPr lang="en-US" dirty="0"/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6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c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ylan-gillis-533818-unsplash_edit.jpg"/>
          <p:cNvSpPr>
            <a:spLocks noGrp="1"/>
          </p:cNvSpPr>
          <p:nvPr>
            <p:ph type="pic" idx="13"/>
          </p:nvPr>
        </p:nvSpPr>
        <p:spPr>
          <a:xfrm>
            <a:off x="-40879" y="-25780"/>
            <a:ext cx="24465757" cy="1376756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dirty="0"/>
          </a:p>
        </p:txBody>
      </p:sp>
      <p:sp>
        <p:nvSpPr>
          <p:cNvPr id="86" name="Title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1527048" y="1527048"/>
            <a:ext cx="3906330" cy="730969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lIns="50800" tIns="50800" rIns="50800" bIns="50800">
            <a:spAutoFit/>
          </a:bodyPr>
          <a:lstStyle>
            <a:lvl1pPr>
              <a:lnSpc>
                <a:spcPts val="4900"/>
              </a:lnSpc>
              <a:defRPr sz="4700" i="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xa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F7AE3F-2872-4FD2-B018-A5A2EE19E5C2}"/>
              </a:ext>
            </a:extLst>
          </p:cNvPr>
          <p:cNvSpPr/>
          <p:nvPr userDrawn="1"/>
        </p:nvSpPr>
        <p:spPr>
          <a:xfrm>
            <a:off x="0" y="0"/>
            <a:ext cx="1219200" cy="609600"/>
          </a:xfrm>
          <a:prstGeom prst="rect">
            <a:avLst/>
          </a:prstGeom>
          <a:solidFill>
            <a:srgbClr val="35448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200" dirty="0" err="1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" y="1066801"/>
            <a:ext cx="438150" cy="3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eet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" y="1"/>
            <a:ext cx="8064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16000" y="3813"/>
            <a:ext cx="23368000" cy="605790"/>
          </a:xfrm>
          <a:gradFill>
            <a:gsLst>
              <a:gs pos="0">
                <a:srgbClr val="354482"/>
              </a:gs>
              <a:gs pos="100000">
                <a:schemeClr val="bg1"/>
              </a:gs>
            </a:gsLst>
            <a:lin ang="0" scaled="1"/>
          </a:gradFill>
        </p:spPr>
        <p:txBody>
          <a:bodyPr anchor="ctr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3048000"/>
            <a:ext cx="23368000" cy="89916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78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-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56DD82-2C76-FB47-9C17-A7981143F4FF}"/>
              </a:ext>
            </a:extLst>
          </p:cNvPr>
          <p:cNvSpPr/>
          <p:nvPr userDrawn="1"/>
        </p:nvSpPr>
        <p:spPr>
          <a:xfrm>
            <a:off x="-25400" y="-25400"/>
            <a:ext cx="24558096" cy="137668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50800" tIns="50800" rIns="50800" bIns="50800" spcCol="38100"/>
          <a:lstStyle/>
          <a:p>
            <a:pPr defTabSz="825500" fontAlgn="auto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800" cap="all" spc="-196" dirty="0">
              <a:solidFill>
                <a:schemeClr val="accent4"/>
              </a:solidFill>
              <a:latin typeface="+mn-lt"/>
              <a:ea typeface="+mn-ea"/>
              <a:cs typeface="+mn-cs"/>
              <a:sym typeface="Impact"/>
            </a:endParaRP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xfrm>
            <a:off x="1518942" y="1503497"/>
            <a:ext cx="21026704" cy="5116785"/>
          </a:xfrm>
          <a:prstGeom prst="rect">
            <a:avLst/>
          </a:prstGeom>
        </p:spPr>
        <p:txBody>
          <a:bodyPr/>
          <a:lstStyle>
            <a:lvl1pPr>
              <a:lnSpc>
                <a:spcPts val="7700"/>
              </a:lnSpc>
              <a:spcBef>
                <a:spcPts val="0"/>
              </a:spcBef>
              <a:defRPr sz="6300" i="1" spc="-100" baseline="0">
                <a:solidFill>
                  <a:schemeClr val="bg1"/>
                </a:solidFill>
              </a:defRPr>
            </a:lvl1pPr>
            <a:lvl2pPr marL="460376" indent="-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2pPr>
            <a:lvl3pPr marL="920750" indent="0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3pPr>
            <a:lvl4pPr marL="1374776" indent="-158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4pPr>
            <a:lvl5pPr marL="1835150" indent="7938">
              <a:lnSpc>
                <a:spcPts val="7700"/>
              </a:lnSpc>
              <a:spcBef>
                <a:spcPts val="0"/>
              </a:spcBef>
              <a:tabLst/>
              <a:defRPr sz="6300" i="1" spc="-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50" baseline="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733496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ext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527049" y="1508761"/>
            <a:ext cx="7378702" cy="3872855"/>
          </a:xfrm>
          <a:prstGeom prst="rect">
            <a:avLst/>
          </a:prstGeom>
        </p:spPr>
        <p:txBody>
          <a:bodyPr/>
          <a:lstStyle>
            <a:lvl1pPr>
              <a:lnSpc>
                <a:spcPts val="9800"/>
              </a:lnSpc>
              <a:defRPr sz="9800" spc="-196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Subheader Text">
            <a:extLst>
              <a:ext uri="{FF2B5EF4-FFF2-40B4-BE49-F238E27FC236}">
                <a16:creationId xmlns:a16="http://schemas.microsoft.com/office/drawing/2014/main" id="{66099149-3D97-1649-9624-EB6CC9F8B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8890" y="3949625"/>
            <a:ext cx="8575232" cy="910506"/>
          </a:xfrm>
          <a:prstGeom prst="rect">
            <a:avLst/>
          </a:prstGeom>
          <a:noFill/>
          <a:ln w="25400">
            <a:noFill/>
          </a:ln>
        </p:spPr>
        <p:txBody>
          <a:bodyPr lIns="50800" tIns="50800" rIns="50800" bIns="50800" anchor="b"/>
          <a:lstStyle>
            <a:lvl1pPr>
              <a:lnSpc>
                <a:spcPts val="6300"/>
              </a:lnSpc>
              <a:defRPr sz="6300" i="1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A6E13E15-64A7-D340-88C9-9C849871C38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527048" y="5175504"/>
            <a:ext cx="12650964" cy="3911327"/>
          </a:xfrm>
          <a:prstGeom prst="rect">
            <a:avLst/>
          </a:prstGeom>
          <a:noFill/>
          <a:ln w="25400">
            <a:solidFill>
              <a:srgbClr val="FFFFFF"/>
            </a:solidFill>
          </a:ln>
        </p:spPr>
        <p:txBody>
          <a:bodyPr wrap="square"/>
          <a:lstStyle>
            <a:lvl1pPr marL="457200" indent="-457200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3500" i="0" spc="0">
                <a:solidFill>
                  <a:schemeClr val="tx1"/>
                </a:solidFill>
              </a:defRPr>
            </a:lvl1pPr>
            <a:lvl2pPr marL="920750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—"/>
              <a:tabLst/>
              <a:defRPr sz="3500" i="0" spc="0">
                <a:solidFill>
                  <a:schemeClr val="tx1"/>
                </a:solidFill>
              </a:defRPr>
            </a:lvl2pPr>
            <a:lvl3pPr marL="1373188" indent="-452438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–"/>
              <a:tabLst/>
              <a:defRPr sz="3500" i="0" spc="0">
                <a:solidFill>
                  <a:schemeClr val="tx1"/>
                </a:solidFill>
              </a:defRPr>
            </a:lvl3pPr>
            <a:lvl4pPr marL="1843088" indent="-434976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4pPr>
            <a:lvl5pPr marL="2295526" indent="-487364">
              <a:lnSpc>
                <a:spcPts val="4700"/>
              </a:lnSpc>
              <a:spcBef>
                <a:spcPts val="1400"/>
              </a:spcBef>
              <a:buClr>
                <a:schemeClr val="tx1"/>
              </a:buClr>
              <a:buFont typeface="System Font Regular"/>
              <a:buChar char="-"/>
              <a:tabLst/>
              <a:defRPr sz="3500" i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6" name="Image"/>
          <p:cNvSpPr>
            <a:spLocks noGrp="1"/>
          </p:cNvSpPr>
          <p:nvPr>
            <p:ph type="pic" sz="quarter" idx="14"/>
          </p:nvPr>
        </p:nvSpPr>
        <p:spPr>
          <a:xfrm>
            <a:off x="14178013" y="5185898"/>
            <a:ext cx="8391694" cy="707884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/>
          <a:lstStyle/>
          <a:p>
            <a:pPr lvl="0"/>
            <a:endParaRPr noProof="0" dirty="0"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19022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FOAGraphic1.png" descr="GFOAGraphic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2437765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Circle"/>
          <p:cNvSpPr/>
          <p:nvPr/>
        </p:nvSpPr>
        <p:spPr>
          <a:xfrm>
            <a:off x="20380326" y="1225551"/>
            <a:ext cx="2435224" cy="2435226"/>
          </a:xfrm>
          <a:prstGeom prst="ellipse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>
            <a:normAutofit/>
          </a:bodyPr>
          <a:lstStyle/>
          <a:p>
            <a:pPr>
              <a:lnSpc>
                <a:spcPts val="9800"/>
              </a:lnSpc>
              <a:spcBef>
                <a:spcPts val="0"/>
              </a:spcBef>
              <a:defRPr sz="9800" cap="all" spc="-195">
                <a:latin typeface="+mn-lt"/>
                <a:ea typeface="+mn-ea"/>
                <a:cs typeface="+mn-cs"/>
                <a:sym typeface="Impact"/>
              </a:defRPr>
            </a:pPr>
            <a:endParaRPr sz="9800" cap="all" spc="-390">
              <a:latin typeface="+mn-lt"/>
              <a:ea typeface="+mn-ea"/>
              <a:cs typeface="+mn-cs"/>
              <a:sym typeface="Impact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327" y="1565276"/>
            <a:ext cx="1441450" cy="18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7048" y="1527048"/>
            <a:ext cx="10349920" cy="1987724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  <a:effectLst/>
        </p:spPr>
        <p:txBody>
          <a:bodyPr wrap="square"/>
          <a:lstStyle>
            <a:lvl1pPr>
              <a:lnSpc>
                <a:spcPts val="14700"/>
              </a:lnSpc>
              <a:defRPr sz="14700" spc="-294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8791" y="5709019"/>
            <a:ext cx="10358410" cy="5411738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wrap="square" lIns="50800" tIns="50800" rIns="50800" bIns="50800" anchor="b"/>
          <a:lstStyle>
            <a:lvl1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1pPr>
            <a:lvl2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2pPr>
            <a:lvl3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3pPr>
            <a:lvl4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4pPr>
            <a:lvl5pPr>
              <a:lnSpc>
                <a:spcPts val="7000"/>
              </a:lnSpc>
              <a:defRPr sz="6300" i="1" spc="-1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171431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FOAGraphic2.png" descr="GFOAGraphi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50"/>
          <a:stretch>
            <a:fillRect/>
          </a:stretch>
        </p:blipFill>
        <p:spPr bwMode="auto">
          <a:xfrm>
            <a:off x="1" y="0"/>
            <a:ext cx="24380826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528890" y="1537566"/>
            <a:ext cx="10358312" cy="5757987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wrap="square"/>
          <a:lstStyle>
            <a:lvl1pPr>
              <a:lnSpc>
                <a:spcPts val="14700"/>
              </a:lnSpc>
              <a:defRPr sz="14700" spc="-294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Subheader Text"/>
          <p:cNvSpPr>
            <a:spLocks noGrp="1"/>
          </p:cNvSpPr>
          <p:nvPr>
            <p:ph type="body" sz="quarter" idx="13"/>
          </p:nvPr>
        </p:nvSpPr>
        <p:spPr>
          <a:xfrm>
            <a:off x="1528890" y="3949625"/>
            <a:ext cx="8575232" cy="910506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</a:ln>
        </p:spPr>
        <p:txBody>
          <a:bodyPr lIns="50800" tIns="50800" rIns="50800" bIns="50800" anchor="b"/>
          <a:lstStyle>
            <a:lvl1pPr>
              <a:lnSpc>
                <a:spcPts val="6300"/>
              </a:lnSpc>
              <a:defRPr sz="6300" i="1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2639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518942" y="1503495"/>
            <a:ext cx="21026703" cy="392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8900" tIns="88900" rIns="88900" bIns="88900">
            <a:spAutoFit/>
          </a:bodyPr>
          <a:lstStyle/>
          <a:p>
            <a:r>
              <a:rPr dirty="0"/>
              <a:t>Body Level One</a:t>
            </a:r>
            <a:r>
              <a:rPr lang="en-US" dirty="0"/>
              <a:t> </a:t>
            </a:r>
          </a:p>
          <a:p>
            <a:pPr lvl="1"/>
            <a:r>
              <a:rPr dirty="0"/>
              <a:t>Body Level Two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</a:t>
            </a:r>
            <a:r>
              <a:rPr dirty="0"/>
              <a:t>ody Level Three</a:t>
            </a:r>
            <a:endParaRPr lang="en-US" dirty="0"/>
          </a:p>
          <a:p>
            <a:pPr lvl="3"/>
            <a:r>
              <a:rPr dirty="0"/>
              <a:t>Body Level Four</a:t>
            </a:r>
            <a:r>
              <a:rPr lang="en-US" dirty="0"/>
              <a:t> 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520166" y="10719864"/>
            <a:ext cx="21024255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67" r:id="rId5"/>
    <p:sldLayoutId id="2147483696" r:id="rId6"/>
    <p:sldLayoutId id="2147483697" r:id="rId7"/>
  </p:sldLayoutIdLst>
  <p:transition spd="med"/>
  <p:txStyles>
    <p:titleStyle>
      <a:lvl1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9pPr>
    </p:titleStyle>
    <p:bodyStyle>
      <a:lvl1pPr marL="0" marR="0" indent="0" algn="l" defTabSz="825500" rtl="0" latinLnBrk="0">
        <a:lnSpc>
          <a:spcPts val="4800"/>
        </a:lnSpc>
        <a:spcBef>
          <a:spcPts val="1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415925" marR="0" indent="0" algn="l" defTabSz="825500" rtl="0" latinLnBrk="0">
        <a:lnSpc>
          <a:spcPts val="4800"/>
        </a:lnSpc>
        <a:spcBef>
          <a:spcPts val="1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23925" marR="0" indent="0" algn="l" defTabSz="825500" rtl="0" latinLnBrk="0">
        <a:lnSpc>
          <a:spcPts val="4800"/>
        </a:lnSpc>
        <a:spcBef>
          <a:spcPts val="1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377950" marR="0" indent="0" algn="l" defTabSz="825500" rtl="0" latinLnBrk="0">
        <a:lnSpc>
          <a:spcPts val="4800"/>
        </a:lnSpc>
        <a:spcBef>
          <a:spcPts val="1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831975" marR="0" indent="0" algn="l" defTabSz="825500" rtl="0" latinLnBrk="0">
        <a:lnSpc>
          <a:spcPts val="4800"/>
        </a:lnSpc>
        <a:spcBef>
          <a:spcPts val="14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500" b="0" i="0" u="none" strike="noStrike" cap="none" spc="0" baseline="0">
          <a:ln>
            <a:noFill/>
          </a:ln>
          <a:solidFill>
            <a:schemeClr val="tx1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89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89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89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89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517651" y="1504950"/>
            <a:ext cx="21028026" cy="397544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88900" tIns="88900" rIns="88900" bIns="88900">
            <a:spAutoFit/>
          </a:bodyPr>
          <a:lstStyle/>
          <a:p>
            <a:r>
              <a:rPr dirty="0"/>
              <a:t>Body Level One</a:t>
            </a:r>
            <a:r>
              <a:rPr lang="en-US" dirty="0"/>
              <a:t> </a:t>
            </a:r>
          </a:p>
          <a:p>
            <a:pPr lvl="1"/>
            <a:r>
              <a:rPr dirty="0"/>
              <a:t>Body Level Two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</a:t>
            </a:r>
            <a:r>
              <a:rPr dirty="0"/>
              <a:t>ody Level Three</a:t>
            </a:r>
            <a:endParaRPr lang="en-US" dirty="0"/>
          </a:p>
          <a:p>
            <a:pPr lvl="3"/>
            <a:r>
              <a:rPr dirty="0"/>
              <a:t>Body Level Four</a:t>
            </a:r>
            <a:r>
              <a:rPr lang="en-US" dirty="0"/>
              <a:t> 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520827" y="10718801"/>
            <a:ext cx="21024850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>
            <a:spAutoFit/>
          </a:bodyPr>
          <a:lstStyle/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19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</p:sldLayoutIdLst>
  <p:transition spd="med"/>
  <p:txStyles>
    <p:titleStyle>
      <a:lvl1pPr algn="l" defTabSz="825500" rtl="0" eaLnBrk="0" fontAlgn="base" hangingPunct="0">
        <a:lnSpc>
          <a:spcPts val="4900"/>
        </a:lnSpc>
        <a:spcBef>
          <a:spcPct val="0"/>
        </a:spcBef>
        <a:spcAft>
          <a:spcPct val="0"/>
        </a:spcAft>
        <a:defRPr sz="4600" cap="all" spc="-94">
          <a:solidFill>
            <a:schemeClr val="tx1"/>
          </a:solidFill>
          <a:latin typeface="+mn-lt"/>
          <a:ea typeface="+mn-ea"/>
          <a:cs typeface="+mn-cs"/>
          <a:sym typeface="Impact" panose="020B0806030902050204" pitchFamily="34" charset="0"/>
        </a:defRPr>
      </a:lvl1pPr>
      <a:lvl2pPr algn="l" defTabSz="825500" rtl="0" eaLnBrk="0" fontAlgn="base" hangingPunct="0">
        <a:lnSpc>
          <a:spcPts val="4900"/>
        </a:lnSpc>
        <a:spcBef>
          <a:spcPct val="0"/>
        </a:spcBef>
        <a:spcAft>
          <a:spcPct val="0"/>
        </a:spcAft>
        <a:defRPr sz="4600" cap="all" spc="-94">
          <a:solidFill>
            <a:schemeClr val="tx1"/>
          </a:solidFill>
          <a:latin typeface="+mn-lt"/>
          <a:ea typeface="+mn-ea"/>
          <a:cs typeface="+mn-cs"/>
          <a:sym typeface="Impact" panose="020B0806030902050204" pitchFamily="34" charset="0"/>
        </a:defRPr>
      </a:lvl2pPr>
      <a:lvl3pPr algn="l" defTabSz="825500" rtl="0" eaLnBrk="0" fontAlgn="base" hangingPunct="0">
        <a:lnSpc>
          <a:spcPts val="4900"/>
        </a:lnSpc>
        <a:spcBef>
          <a:spcPct val="0"/>
        </a:spcBef>
        <a:spcAft>
          <a:spcPct val="0"/>
        </a:spcAft>
        <a:defRPr sz="4600" cap="all" spc="-94">
          <a:solidFill>
            <a:schemeClr val="tx1"/>
          </a:solidFill>
          <a:latin typeface="+mn-lt"/>
          <a:ea typeface="+mn-ea"/>
          <a:cs typeface="+mn-cs"/>
          <a:sym typeface="Impact" panose="020B0806030902050204" pitchFamily="34" charset="0"/>
        </a:defRPr>
      </a:lvl3pPr>
      <a:lvl4pPr algn="l" defTabSz="825500" rtl="0" eaLnBrk="0" fontAlgn="base" hangingPunct="0">
        <a:lnSpc>
          <a:spcPts val="4900"/>
        </a:lnSpc>
        <a:spcBef>
          <a:spcPct val="0"/>
        </a:spcBef>
        <a:spcAft>
          <a:spcPct val="0"/>
        </a:spcAft>
        <a:defRPr sz="4600" cap="all" spc="-94">
          <a:solidFill>
            <a:schemeClr val="tx1"/>
          </a:solidFill>
          <a:latin typeface="+mn-lt"/>
          <a:ea typeface="+mn-ea"/>
          <a:cs typeface="+mn-cs"/>
          <a:sym typeface="Impact" panose="020B0806030902050204" pitchFamily="34" charset="0"/>
        </a:defRPr>
      </a:lvl4pPr>
      <a:lvl5pPr algn="l" defTabSz="825500" rtl="0" eaLnBrk="0" fontAlgn="base" hangingPunct="0">
        <a:lnSpc>
          <a:spcPts val="4900"/>
        </a:lnSpc>
        <a:spcBef>
          <a:spcPct val="0"/>
        </a:spcBef>
        <a:spcAft>
          <a:spcPct val="0"/>
        </a:spcAft>
        <a:defRPr sz="4600" cap="all" spc="-94">
          <a:solidFill>
            <a:schemeClr val="tx1"/>
          </a:solidFill>
          <a:latin typeface="+mn-lt"/>
          <a:ea typeface="+mn-ea"/>
          <a:cs typeface="+mn-cs"/>
          <a:sym typeface="Impact" panose="020B0806030902050204" pitchFamily="34" charset="0"/>
        </a:defRPr>
      </a:lvl5pPr>
      <a:lvl6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0" algn="l" defTabSz="825500" rtl="0" latinLnBrk="0">
        <a:lnSpc>
          <a:spcPts val="49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all" spc="-94" baseline="0">
          <a:ln>
            <a:noFill/>
          </a:ln>
          <a:solidFill>
            <a:schemeClr val="accent4"/>
          </a:solidFill>
          <a:uFillTx/>
          <a:latin typeface="+mn-lt"/>
          <a:ea typeface="+mn-ea"/>
          <a:cs typeface="+mn-cs"/>
          <a:sym typeface="Impact"/>
        </a:defRPr>
      </a:lvl9pPr>
    </p:titleStyle>
    <p:bodyStyle>
      <a:lvl1pPr algn="l" defTabSz="825500" rtl="0" eaLnBrk="0" fontAlgn="base" hangingPunct="0">
        <a:lnSpc>
          <a:spcPts val="4800"/>
        </a:lnSpc>
        <a:spcBef>
          <a:spcPts val="140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1pPr>
      <a:lvl2pPr marL="415926" algn="l" defTabSz="825500" rtl="0" eaLnBrk="0" fontAlgn="base" hangingPunct="0">
        <a:lnSpc>
          <a:spcPts val="4800"/>
        </a:lnSpc>
        <a:spcBef>
          <a:spcPts val="140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2pPr>
      <a:lvl3pPr marL="923926" algn="l" defTabSz="825500" rtl="0" eaLnBrk="0" fontAlgn="base" hangingPunct="0">
        <a:lnSpc>
          <a:spcPts val="4800"/>
        </a:lnSpc>
        <a:spcBef>
          <a:spcPts val="140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3pPr>
      <a:lvl4pPr marL="1377950" algn="l" defTabSz="825500" rtl="0" eaLnBrk="0" fontAlgn="base" hangingPunct="0">
        <a:lnSpc>
          <a:spcPts val="4800"/>
        </a:lnSpc>
        <a:spcBef>
          <a:spcPts val="140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4pPr>
      <a:lvl5pPr marL="1831976" algn="l" defTabSz="825500" rtl="0" eaLnBrk="0" fontAlgn="base" hangingPunct="0">
        <a:lnSpc>
          <a:spcPts val="4800"/>
        </a:lnSpc>
        <a:spcBef>
          <a:spcPts val="1400"/>
        </a:spcBef>
        <a:spcAft>
          <a:spcPct val="0"/>
        </a:spcAft>
        <a:buFont typeface="Arial" panose="020B0604020202020204" pitchFamily="34" charset="0"/>
        <a:defRPr sz="3400">
          <a:solidFill>
            <a:schemeClr val="tx1"/>
          </a:solidFill>
          <a:latin typeface="Times New Roman"/>
          <a:ea typeface="Times New Roman"/>
          <a:cs typeface="Times New Roman"/>
          <a:sym typeface="Times New Roman" panose="02020603050405020304" pitchFamily="18" charset="0"/>
        </a:defRPr>
      </a:lvl5pPr>
      <a:lvl6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90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90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90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825500" rtl="0" latinLnBrk="0">
        <a:lnSpc>
          <a:spcPts val="7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1" u="none" strike="noStrike" cap="none" spc="-190" baseline="0">
          <a:ln>
            <a:noFill/>
          </a:ln>
          <a:solidFill>
            <a:schemeClr val="accent4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3200401"/>
            <a:ext cx="21945600" cy="905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4B5BE3-1604-4939-BF8A-4A2A2917D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00" y="304801"/>
            <a:ext cx="5689600" cy="730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</a:t>
            </a:r>
            <a:fld id="{2D878B31-AE37-4B54-B8FE-9744B9B2A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4E95"/>
          </a:solidFill>
          <a:latin typeface="Helvetic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4E95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4E95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4E95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004E95"/>
          </a:solidFill>
          <a:latin typeface="Helvetica" pitchFamily="34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rgbClr val="004E95"/>
          </a:solidFill>
          <a:latin typeface="Helvetica" pitchFamily="34" charset="0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rgbClr val="004E95"/>
          </a:solidFill>
          <a:latin typeface="Helvetica" pitchFamily="34" charset="0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rgbClr val="004E95"/>
          </a:solidFill>
          <a:latin typeface="Helvetica" pitchFamily="34" charset="0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rgbClr val="004E95"/>
          </a:solidFill>
          <a:latin typeface="Helvetica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lr>
          <a:srgbClr val="004E95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835026" indent="-320676" algn="l" rtl="0" eaLnBrk="0" fontAlgn="base" hangingPunct="0">
        <a:spcBef>
          <a:spcPct val="20000"/>
        </a:spcBef>
        <a:spcAft>
          <a:spcPct val="0"/>
        </a:spcAft>
        <a:buClr>
          <a:srgbClr val="004E95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285876" indent="-257176" algn="l" rtl="0" eaLnBrk="0" fontAlgn="base" hangingPunct="0">
        <a:spcBef>
          <a:spcPct val="20000"/>
        </a:spcBef>
        <a:spcAft>
          <a:spcPct val="0"/>
        </a:spcAft>
        <a:buClr>
          <a:srgbClr val="004E95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800226" indent="-257176" algn="l" rtl="0" eaLnBrk="0" fontAlgn="base" hangingPunct="0">
        <a:spcBef>
          <a:spcPct val="20000"/>
        </a:spcBef>
        <a:spcAft>
          <a:spcPct val="0"/>
        </a:spcAft>
        <a:buClr>
          <a:srgbClr val="004E95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314576" indent="-257176" algn="l" rtl="0" eaLnBrk="0" fontAlgn="base" hangingPunct="0">
        <a:spcBef>
          <a:spcPct val="20000"/>
        </a:spcBef>
        <a:spcAft>
          <a:spcPct val="0"/>
        </a:spcAft>
        <a:buClr>
          <a:srgbClr val="004E95"/>
        </a:buClr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828926" indent="-257176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6" indent="-257176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6" indent="-257176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6" indent="-257176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inancial Foundations  For Thriving Communities"/>
          <p:cNvSpPr txBox="1">
            <a:spLocks noGrp="1"/>
          </p:cNvSpPr>
          <p:nvPr>
            <p:ph type="ctrTitle"/>
          </p:nvPr>
        </p:nvSpPr>
        <p:spPr>
          <a:xfrm>
            <a:off x="1536903" y="1532719"/>
            <a:ext cx="12988219" cy="7626779"/>
          </a:xfrm>
          <a:prstGeom prst="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dirty="0"/>
              <a:t>Financial Foundations </a:t>
            </a:r>
            <a:br>
              <a:rPr lang="en-US" dirty="0"/>
            </a:br>
            <a:r>
              <a:rPr lang="en-US" dirty="0"/>
              <a:t>For Thriving Communities</a:t>
            </a:r>
            <a:endParaRPr dirty="0"/>
          </a:p>
        </p:txBody>
      </p:sp>
      <p:sp>
        <p:nvSpPr>
          <p:cNvPr id="97" name="Beyond the Bottom Line"/>
          <p:cNvSpPr txBox="1">
            <a:spLocks noGrp="1"/>
          </p:cNvSpPr>
          <p:nvPr>
            <p:ph type="subTitle" sz="quarter" idx="1"/>
          </p:nvPr>
        </p:nvSpPr>
        <p:spPr>
          <a:xfrm>
            <a:off x="1530012" y="10087429"/>
            <a:ext cx="12981452" cy="1221804"/>
          </a:xfrm>
          <a:prstGeom prst="rect">
            <a:avLst/>
          </a:prstGeom>
        </p:spPr>
        <p:txBody>
          <a:bodyPr anchor="t"/>
          <a:lstStyle/>
          <a:p>
            <a:r>
              <a:rPr dirty="0"/>
              <a:t>Beyond the Bottom Line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0" y="3176"/>
            <a:ext cx="17526000" cy="606424"/>
          </a:xfrm>
          <a:gradFill rotWithShape="0"/>
        </p:spPr>
        <p:txBody>
          <a:bodyPr/>
          <a:lstStyle/>
          <a:p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374DB-1908-4D53-BD5D-F186043EA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76"/>
            <a:ext cx="18288000" cy="136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428AD6-D486-436F-BB0A-082B2726127C}"/>
              </a:ext>
            </a:extLst>
          </p:cNvPr>
          <p:cNvSpPr/>
          <p:nvPr/>
        </p:nvSpPr>
        <p:spPr>
          <a:xfrm>
            <a:off x="20421600" y="12623800"/>
            <a:ext cx="457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67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727780"/>
            <a:ext cx="22650450" cy="11182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6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Financial Foundations Addresses 3 Levels of Systems Change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1054"/>
            <a:ext cx="15563849" cy="9176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7307" y="3811088"/>
            <a:ext cx="6718186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C5DAB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Financial Foundations Impact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0" y="4996557"/>
            <a:ext cx="7204800" cy="1897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Emphasize particularly important policies, practices, resource allocation practices practitioners should adopt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26150" y="6745981"/>
            <a:ext cx="397865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--------------------------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0" y="7749430"/>
            <a:ext cx="7204800" cy="1359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 five “pillars” financial foundations cover these topics comprehensively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6149" y="8881118"/>
            <a:ext cx="397865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--------------------------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16400" y="9701856"/>
            <a:ext cx="7204800" cy="2975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Financial Foundations is based on solving “the tragedy of the commons”. The commons is a powerful mental model for thinking about local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govt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resources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31021" y="12523226"/>
            <a:ext cx="931545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0" marR="0" indent="0" algn="l" defTabSz="825500" rtl="0" latinLnBrk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800" b="0" i="0" u="none" strike="noStrike" cap="all" spc="-195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1pPr>
            <a:lvl2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2pPr>
            <a:lvl3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3pPr>
            <a:lvl4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4pPr>
            <a:lvl5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5pPr>
            <a:lvl6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6pPr>
            <a:lvl7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7pPr>
            <a:lvl8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8pPr>
            <a:lvl9pPr marL="0" marR="0" indent="0" algn="l" defTabSz="825500" rtl="0" latinLnBrk="0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0" i="0" u="none" strike="noStrike" cap="all" spc="-94" baseline="0">
                <a:ln>
                  <a:noFill/>
                </a:ln>
                <a:solidFill>
                  <a:schemeClr val="accent4"/>
                </a:solidFill>
                <a:uFillTx/>
                <a:latin typeface="+mn-lt"/>
                <a:ea typeface="+mn-ea"/>
                <a:cs typeface="+mn-cs"/>
                <a:sym typeface="Impact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0" cap="none" spc="-195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Impact"/>
              </a:rPr>
              <a:t>*Six conditions model from FSG.org. </a:t>
            </a:r>
          </a:p>
        </p:txBody>
      </p:sp>
    </p:spTree>
    <p:extLst>
      <p:ext uri="{BB962C8B-B14F-4D97-AF65-F5344CB8AC3E}">
        <p14:creationId xmlns:p14="http://schemas.microsoft.com/office/powerpoint/2010/main" val="33987858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974931" y="6038921"/>
            <a:ext cx="21026704" cy="1782796"/>
          </a:xfrm>
        </p:spPr>
        <p:txBody>
          <a:bodyPr/>
          <a:lstStyle/>
          <a:p>
            <a:r>
              <a:rPr lang="en-US" sz="28700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1783743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8" y="280572"/>
            <a:ext cx="18006822" cy="31188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Credentialing system for local government “foundation builders”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56666" y="3496464"/>
            <a:ext cx="9576054" cy="1718419"/>
          </a:xfrm>
        </p:spPr>
        <p:txBody>
          <a:bodyPr/>
          <a:lstStyle/>
          <a:p>
            <a:pPr algn="ctr"/>
            <a:r>
              <a:rPr lang="en-US" dirty="0"/>
              <a:t>Emphasize hands-on </a:t>
            </a:r>
            <a:r>
              <a:rPr lang="en-US" u="sng" dirty="0"/>
              <a:t>doing</a:t>
            </a:r>
            <a:r>
              <a:rPr lang="en-US" dirty="0"/>
              <a:t> to build a strong foundation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211306" y="3496463"/>
            <a:ext cx="13172694" cy="1718419"/>
          </a:xfrm>
        </p:spPr>
        <p:txBody>
          <a:bodyPr/>
          <a:lstStyle/>
          <a:p>
            <a:pPr algn="ctr"/>
            <a:r>
              <a:rPr lang="en-US" dirty="0"/>
              <a:t>Link individual work to advancing the profession and helping all communities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790" y="7168048"/>
            <a:ext cx="3395853" cy="4103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 Placeholder 5"/>
          <p:cNvSpPr txBox="1">
            <a:spLocks/>
          </p:cNvSpPr>
          <p:nvPr/>
        </p:nvSpPr>
        <p:spPr>
          <a:xfrm>
            <a:off x="2097786" y="5498968"/>
            <a:ext cx="6515862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Members complete practical “challenges” to gain credentialing 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4539722" y="5498968"/>
            <a:ext cx="6515862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Higher purpose than just individual accolades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492" y="7168047"/>
            <a:ext cx="7944612" cy="4448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84560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8" y="280572"/>
            <a:ext cx="18006822" cy="31188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Credentialing system for local government “foundation builders”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5837" y="4176974"/>
            <a:ext cx="17496253" cy="3693319"/>
          </a:xfrm>
        </p:spPr>
        <p:txBody>
          <a:bodyPr/>
          <a:lstStyle/>
          <a:p>
            <a:r>
              <a:rPr lang="en-US" b="1" dirty="0"/>
              <a:t>Intended Outcome:</a:t>
            </a:r>
          </a:p>
          <a:p>
            <a:r>
              <a:rPr lang="en-US" dirty="0"/>
              <a:t>Public finance officers have </a:t>
            </a:r>
            <a:r>
              <a:rPr lang="en-US" u="sng" dirty="0"/>
              <a:t>skills</a:t>
            </a:r>
            <a:r>
              <a:rPr lang="en-US" dirty="0"/>
              <a:t> and </a:t>
            </a:r>
            <a:r>
              <a:rPr lang="en-US" u="sng" dirty="0"/>
              <a:t>will</a:t>
            </a:r>
            <a:r>
              <a:rPr lang="en-US" dirty="0"/>
              <a:t> to build strong financial foundation in their community. </a:t>
            </a:r>
          </a:p>
          <a:p>
            <a:r>
              <a:rPr lang="en-US" dirty="0"/>
              <a:t>Measurable increase in uptake of key practices.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22" y="4176974"/>
            <a:ext cx="6088677" cy="380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5837" y="9148019"/>
            <a:ext cx="17496253" cy="3513782"/>
          </a:xfrm>
        </p:spPr>
        <p:txBody>
          <a:bodyPr/>
          <a:lstStyle/>
          <a:p>
            <a:r>
              <a:rPr lang="en-US" b="1" dirty="0"/>
              <a:t>Timeline:</a:t>
            </a:r>
          </a:p>
          <a:p>
            <a:r>
              <a:rPr lang="en-US" dirty="0"/>
              <a:t>The 2020 Financial Policies Challenge is happening right now to pilot test credentialing. We will learn, pivot, and move forward from there.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0" y="9148019"/>
            <a:ext cx="3513783" cy="3513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1018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8" y="591469"/>
            <a:ext cx="21682710" cy="22065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Peer-to-peer knowledge sharing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11530" y="2628130"/>
            <a:ext cx="9576054" cy="2526333"/>
          </a:xfrm>
        </p:spPr>
        <p:txBody>
          <a:bodyPr/>
          <a:lstStyle/>
          <a:p>
            <a:pPr algn="ctr"/>
            <a:r>
              <a:rPr lang="en-US" dirty="0"/>
              <a:t>Accelerate re-use and dissemination of field-tested practices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228451" y="2985120"/>
            <a:ext cx="13172694" cy="1718419"/>
          </a:xfrm>
        </p:spPr>
        <p:txBody>
          <a:bodyPr/>
          <a:lstStyle/>
          <a:p>
            <a:pPr algn="ctr"/>
            <a:r>
              <a:rPr lang="en-US" dirty="0"/>
              <a:t>Build connections between practitioners doing the work of financial foundations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2097785" y="5583088"/>
            <a:ext cx="6515862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Surface and publicize best work being done 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4265402" y="5583088"/>
            <a:ext cx="6515862" cy="73680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Create network of supporters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194" y="7562087"/>
            <a:ext cx="4285869" cy="4250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760" y="7562086"/>
            <a:ext cx="4215384" cy="4255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3761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7" y="280572"/>
            <a:ext cx="21882471" cy="31188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Peer-to-peer knowledge sharing network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3637128"/>
            <a:ext cx="17679749" cy="4501232"/>
          </a:xfrm>
        </p:spPr>
        <p:txBody>
          <a:bodyPr/>
          <a:lstStyle/>
          <a:p>
            <a:r>
              <a:rPr lang="en-US" b="1" dirty="0"/>
              <a:t>Intended Outcome:</a:t>
            </a:r>
          </a:p>
          <a:p>
            <a:r>
              <a:rPr lang="en-US" dirty="0"/>
              <a:t>Content and experience for building a strong financial foundation is readily sharable between governments.</a:t>
            </a:r>
          </a:p>
          <a:p>
            <a:r>
              <a:rPr lang="en-US" dirty="0"/>
              <a:t>Measurable progress in both quality and quantity of resource shared.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9148019"/>
            <a:ext cx="17496253" cy="3513782"/>
          </a:xfrm>
        </p:spPr>
        <p:txBody>
          <a:bodyPr/>
          <a:lstStyle/>
          <a:p>
            <a:r>
              <a:rPr lang="en-US" b="1" dirty="0"/>
              <a:t>Timeline:</a:t>
            </a:r>
          </a:p>
          <a:p>
            <a:r>
              <a:rPr lang="en-US" dirty="0"/>
              <a:t>The 2020 Financial Policies Challenge is also pilot testing elements of peer-to-peer knowledge sharing. Again, we will learn, pivot, go forward form there.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90" y="9148018"/>
            <a:ext cx="3513783" cy="3513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18962" r="13048" b="19396"/>
          <a:stretch/>
        </p:blipFill>
        <p:spPr>
          <a:xfrm>
            <a:off x="19019520" y="4323304"/>
            <a:ext cx="3745524" cy="3128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0404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8" y="591469"/>
            <a:ext cx="21682710" cy="1610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Learning conference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49145" y="3268300"/>
            <a:ext cx="6515862" cy="910506"/>
          </a:xfrm>
        </p:spPr>
        <p:txBody>
          <a:bodyPr/>
          <a:lstStyle/>
          <a:p>
            <a:pPr algn="ctr"/>
            <a:r>
              <a:rPr lang="en-US" dirty="0"/>
              <a:t>Personal touch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228451" y="3521163"/>
            <a:ext cx="11466957" cy="1718419"/>
          </a:xfrm>
        </p:spPr>
        <p:txBody>
          <a:bodyPr/>
          <a:lstStyle/>
          <a:p>
            <a:pPr algn="ctr"/>
            <a:r>
              <a:rPr lang="en-US" dirty="0"/>
              <a:t>Focused on interests of people engaged in building a strong financial foundation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1549145" y="5089312"/>
            <a:ext cx="6515862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Nothing beats in-person network and learning together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2197905" y="5729747"/>
            <a:ext cx="9528048" cy="78226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Can be more focused than a more generalist forum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974" y="7002177"/>
            <a:ext cx="3782378" cy="4393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957" y="7002177"/>
            <a:ext cx="4811042" cy="439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95712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7" y="280572"/>
            <a:ext cx="21882471" cy="1610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Learning Conference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4041082"/>
            <a:ext cx="16888441" cy="3693319"/>
          </a:xfrm>
        </p:spPr>
        <p:txBody>
          <a:bodyPr/>
          <a:lstStyle/>
          <a:p>
            <a:r>
              <a:rPr lang="en-US" b="1" dirty="0"/>
              <a:t>Intended Outcome:</a:t>
            </a:r>
          </a:p>
          <a:p>
            <a:r>
              <a:rPr lang="en-US" dirty="0"/>
              <a:t>People make connections with likeminded folks and workshop solutions to common problems.</a:t>
            </a:r>
          </a:p>
          <a:p>
            <a:r>
              <a:rPr lang="en-US" dirty="0"/>
              <a:t>Tangible, actionable solutions created at conference.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9134452"/>
            <a:ext cx="17884903" cy="3513782"/>
          </a:xfrm>
        </p:spPr>
        <p:txBody>
          <a:bodyPr/>
          <a:lstStyle/>
          <a:p>
            <a:r>
              <a:rPr lang="en-US" b="1" dirty="0"/>
              <a:t>Timeline:</a:t>
            </a:r>
          </a:p>
          <a:p>
            <a:r>
              <a:rPr lang="en-US" dirty="0"/>
              <a:t>GFOA </a:t>
            </a:r>
            <a:r>
              <a:rPr lang="en-US" b="1" u="sng" dirty="0"/>
              <a:t>was</a:t>
            </a:r>
            <a:r>
              <a:rPr lang="en-US" dirty="0"/>
              <a:t> working with a likeminded organization, ResourceX, to pilot test a Financial Foundations conference in August 2020. Now exploring </a:t>
            </a:r>
            <a:r>
              <a:rPr lang="en-US" b="1" u="sng" dirty="0"/>
              <a:t>virtual</a:t>
            </a:r>
            <a:r>
              <a:rPr lang="en-US" dirty="0"/>
              <a:t> option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90" y="9148018"/>
            <a:ext cx="3513783" cy="3513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935" y="3997397"/>
            <a:ext cx="3780691" cy="3780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04503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8" y="591469"/>
            <a:ext cx="21682710" cy="1610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E-Learning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49145" y="3268300"/>
            <a:ext cx="6515862" cy="910506"/>
          </a:xfrm>
        </p:spPr>
        <p:txBody>
          <a:bodyPr/>
          <a:lstStyle/>
          <a:p>
            <a:pPr algn="ctr"/>
            <a:r>
              <a:rPr lang="en-US" dirty="0"/>
              <a:t>On-demand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1228451" y="3268300"/>
            <a:ext cx="11466957" cy="910506"/>
          </a:xfrm>
        </p:spPr>
        <p:txBody>
          <a:bodyPr/>
          <a:lstStyle/>
          <a:p>
            <a:pPr algn="ctr"/>
            <a:r>
              <a:rPr lang="en-US" dirty="0"/>
              <a:t>Nano-learning opportunities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1549145" y="5089312"/>
            <a:ext cx="6515862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Asynchronous education to fit busy schedules.</a:t>
            </a: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2197905" y="5181508"/>
            <a:ext cx="9528048" cy="1384995"/>
          </a:xfrm>
          <a:prstGeom prst="rect">
            <a:avLst/>
          </a:prstGeom>
          <a:solidFill>
            <a:schemeClr val="accent4"/>
          </a:solidFill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88900" tIns="88900" rIns="88900" bIns="88900">
            <a:spAutoFit/>
          </a:bodyPr>
          <a:lstStyle>
            <a:lvl1pPr marL="457200" marR="0" indent="-457200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20750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—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3188" marR="0" indent="-452438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–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43088" marR="0" indent="-434975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95525" marR="0" indent="-487363" algn="l" defTabSz="825500" rtl="0" latinLnBrk="0">
              <a:lnSpc>
                <a:spcPts val="4700"/>
              </a:lnSpc>
              <a:spcBef>
                <a:spcPts val="14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 Regular"/>
              <a:buChar char="-"/>
              <a:tabLst/>
              <a:defRPr sz="35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0" algn="l" defTabSz="825500" rtl="0" latinLnBrk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1" u="none" strike="noStrike" cap="none" spc="-189" baseline="0">
                <a:ln>
                  <a:noFill/>
                </a:ln>
                <a:solidFill>
                  <a:schemeClr val="accent4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indent="0" algn="ctr" hangingPunct="1">
              <a:buNone/>
            </a:pPr>
            <a:r>
              <a:rPr lang="en-US" dirty="0"/>
              <a:t>Fit time available and may also match how adults learn best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43" y="7384813"/>
            <a:ext cx="5229797" cy="4247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091" y="7361375"/>
            <a:ext cx="3842005" cy="4271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7062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1511312"/>
            <a:ext cx="14222468" cy="1359346"/>
          </a:xfrm>
        </p:spPr>
        <p:txBody>
          <a:bodyPr/>
          <a:lstStyle/>
          <a:p>
            <a:r>
              <a:rPr lang="en-US" dirty="0"/>
              <a:t>Plan For our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7048" y="3660602"/>
            <a:ext cx="21100940" cy="7822654"/>
          </a:xfrm>
        </p:spPr>
        <p:txBody>
          <a:bodyPr/>
          <a:lstStyle/>
          <a:p>
            <a:r>
              <a:rPr lang="en-US" sz="4800" dirty="0"/>
              <a:t>Why GFOA is concerned about this</a:t>
            </a:r>
          </a:p>
          <a:p>
            <a:pPr marL="0" indent="0">
              <a:buNone/>
            </a:pPr>
            <a:endParaRPr lang="en-US" sz="4800" dirty="0"/>
          </a:p>
          <a:p>
            <a:r>
              <a:rPr lang="en-US" sz="4800" dirty="0"/>
              <a:t>What we are doing about it</a:t>
            </a:r>
          </a:p>
          <a:p>
            <a:pPr lvl="1"/>
            <a:r>
              <a:rPr lang="en-US" sz="4800" dirty="0"/>
              <a:t>Fiscal First Aid</a:t>
            </a:r>
          </a:p>
          <a:p>
            <a:pPr lvl="1"/>
            <a:r>
              <a:rPr lang="en-US" sz="4800" dirty="0"/>
              <a:t>Financial Foundations for Thriving Communities</a:t>
            </a:r>
          </a:p>
          <a:p>
            <a:pPr lvl="1"/>
            <a:endParaRPr lang="en-US" sz="4800" dirty="0"/>
          </a:p>
          <a:p>
            <a:r>
              <a:rPr lang="en-US" sz="4800" dirty="0"/>
              <a:t>How we are extending these initiatives</a:t>
            </a:r>
          </a:p>
          <a:p>
            <a:endParaRPr lang="en-US" sz="4800" dirty="0"/>
          </a:p>
          <a:p>
            <a:r>
              <a:rPr lang="en-US" sz="4800" dirty="0"/>
              <a:t>Help we could use</a:t>
            </a:r>
          </a:p>
          <a:p>
            <a:endParaRPr lang="en-US" sz="4800" dirty="0"/>
          </a:p>
        </p:txBody>
      </p:sp>
      <p:sp>
        <p:nvSpPr>
          <p:cNvPr id="4" name="5-Point Star 3"/>
          <p:cNvSpPr/>
          <p:nvPr/>
        </p:nvSpPr>
        <p:spPr>
          <a:xfrm>
            <a:off x="22990629" y="12475029"/>
            <a:ext cx="1159328" cy="979714"/>
          </a:xfrm>
          <a:prstGeom prst="star5">
            <a:avLst/>
          </a:prstGeom>
          <a:solidFill>
            <a:schemeClr val="accent2"/>
          </a:solidFill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533657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697" y="280572"/>
            <a:ext cx="21882471" cy="16106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E-learning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3252142"/>
            <a:ext cx="16677426" cy="2809355"/>
          </a:xfrm>
        </p:spPr>
        <p:txBody>
          <a:bodyPr/>
          <a:lstStyle/>
          <a:p>
            <a:r>
              <a:rPr lang="en-US" b="1" dirty="0"/>
              <a:t>Intended Outcome:</a:t>
            </a:r>
          </a:p>
          <a:p>
            <a:r>
              <a:rPr lang="en-US" dirty="0"/>
              <a:t>Public finance officers learn concepts and practices needed to support a strong financial foundation.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2697" y="7879215"/>
            <a:ext cx="17785257" cy="5309146"/>
          </a:xfrm>
        </p:spPr>
        <p:txBody>
          <a:bodyPr/>
          <a:lstStyle/>
          <a:p>
            <a:r>
              <a:rPr lang="en-US" b="1" dirty="0"/>
              <a:t>Timeline:</a:t>
            </a:r>
          </a:p>
          <a:p>
            <a:r>
              <a:rPr lang="en-US" dirty="0"/>
              <a:t>GFOA has built its first course “Giving Voice to Values”. This is a partnership with the inventor of this curriculum, who has a proven track record in e-Learning. Available now. GFOA has procured LMS.</a:t>
            </a:r>
          </a:p>
          <a:p>
            <a:r>
              <a:rPr lang="en-US" dirty="0"/>
              <a:t>Also piloted </a:t>
            </a:r>
            <a:r>
              <a:rPr lang="en-US" dirty="0" err="1"/>
              <a:t>nano</a:t>
            </a:r>
            <a:r>
              <a:rPr lang="en-US" dirty="0"/>
              <a:t>-credits as mini-podcasts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388" y="8578395"/>
            <a:ext cx="3513783" cy="3513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935" y="2766475"/>
            <a:ext cx="3780691" cy="3780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0067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9777"/>
            <a:ext cx="21682710" cy="1333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8000"/>
              <a:t>influence </a:t>
            </a:r>
            <a:r>
              <a:rPr lang="en-US" sz="8000" dirty="0"/>
              <a:t>strategy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59" y="0"/>
            <a:ext cx="21758031" cy="17129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68" y="3614801"/>
            <a:ext cx="5767755" cy="6930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Stock-and-flow</a:t>
            </a:r>
            <a:r>
              <a:rPr kumimoji="0" lang="en-US" sz="4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diagram describes stocks (in black), which are capacities and forces that change capacities (in blue).  </a:t>
            </a:r>
            <a:r>
              <a:rPr lang="en-US" sz="4800" dirty="0">
                <a:solidFill>
                  <a:schemeClr val="tx1"/>
                </a:solidFill>
              </a:rPr>
              <a:t>This can highlight leverage points for system change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43" y="5777156"/>
            <a:ext cx="605129" cy="605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1172" y="5325504"/>
            <a:ext cx="4717659" cy="1359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L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ack of time is, by far, the biggest barrier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new things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4860" y="5700112"/>
            <a:ext cx="5861539" cy="98473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106399" y="6684850"/>
            <a:ext cx="1289537" cy="136187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9832" y="10544903"/>
            <a:ext cx="603556" cy="6035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90531" y="11148459"/>
            <a:ext cx="3265714" cy="24365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Explaining ideas to elected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officials, other staff is big part of what many members do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39314" y="10544903"/>
            <a:ext cx="3516931" cy="298052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705807" y="9076280"/>
            <a:ext cx="428050" cy="1401317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8166739" y="230896"/>
            <a:ext cx="62601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ts val="42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This is what gets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GFOA members’ attention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2662" y="448078"/>
            <a:ext cx="603556" cy="6035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269098" y="220894"/>
            <a:ext cx="6987296" cy="1059266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450186" y="1051634"/>
            <a:ext cx="428050" cy="36546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headEnd w="lg" len="lg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014747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0166" y="2777126"/>
            <a:ext cx="21026704" cy="630429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9900" dirty="0"/>
              <a:t>Conversation about Where to Next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4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What Does the Framework Include?"/>
          <p:cNvSpPr>
            <a:spLocks noGrp="1"/>
          </p:cNvSpPr>
          <p:nvPr>
            <p:ph type="title"/>
          </p:nvPr>
        </p:nvSpPr>
        <p:spPr>
          <a:xfrm>
            <a:off x="1527048" y="831638"/>
            <a:ext cx="9281160" cy="3872855"/>
          </a:xfrm>
        </p:spPr>
        <p:txBody>
          <a:bodyPr/>
          <a:lstStyle/>
          <a:p>
            <a:r>
              <a:rPr lang="en-US" dirty="0"/>
              <a:t>Just a Few of our long-term Challenges…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033068" y="11676255"/>
            <a:ext cx="3467616" cy="712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64917" y="5831947"/>
            <a:ext cx="7750840" cy="712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Aging Infrastructure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227" y="6997801"/>
            <a:ext cx="8065770" cy="5391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2141317" y="12879221"/>
            <a:ext cx="11598047" cy="712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Intergovernmental Uncertainty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Image result for teacher strike p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0" y="6631129"/>
            <a:ext cx="9048750" cy="438150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737" y="91440"/>
            <a:ext cx="9092643" cy="53897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5-Point Star 10"/>
          <p:cNvSpPr/>
          <p:nvPr/>
        </p:nvSpPr>
        <p:spPr>
          <a:xfrm>
            <a:off x="23004579" y="91440"/>
            <a:ext cx="1159328" cy="979714"/>
          </a:xfrm>
          <a:prstGeom prst="star5">
            <a:avLst/>
          </a:prstGeom>
          <a:solidFill>
            <a:schemeClr val="accent2"/>
          </a:solidFill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703227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48" y="187477"/>
            <a:ext cx="12571089" cy="1327422"/>
          </a:xfrm>
        </p:spPr>
        <p:txBody>
          <a:bodyPr/>
          <a:lstStyle/>
          <a:p>
            <a:r>
              <a:rPr lang="en-US" dirty="0"/>
              <a:t>And now </a:t>
            </a:r>
            <a:r>
              <a:rPr lang="en-US" dirty="0" err="1"/>
              <a:t>CoVId</a:t>
            </a:r>
            <a:r>
              <a:rPr lang="en-US" dirty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8889" y="2801878"/>
            <a:ext cx="18178478" cy="1384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“Uncertainty, Risks and Budgets in the Age of Coronavirus” by Michael Pagano and Christiana McFarland in </a:t>
            </a:r>
            <a:r>
              <a:rPr lang="en-US" i="1" dirty="0"/>
              <a:t>Government Finance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8889" y="1715282"/>
            <a:ext cx="18369547" cy="910506"/>
          </a:xfrm>
        </p:spPr>
        <p:txBody>
          <a:bodyPr/>
          <a:lstStyle/>
          <a:p>
            <a:r>
              <a:rPr lang="en-US" dirty="0"/>
              <a:t>Rebound Time for Cities’ General Funds, prior recessions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89" y="4362963"/>
            <a:ext cx="18806275" cy="9133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5-Point Star 5"/>
          <p:cNvSpPr/>
          <p:nvPr/>
        </p:nvSpPr>
        <p:spPr>
          <a:xfrm>
            <a:off x="23104929" y="12516819"/>
            <a:ext cx="1159328" cy="979714"/>
          </a:xfrm>
          <a:prstGeom prst="star5">
            <a:avLst/>
          </a:prstGeom>
          <a:solidFill>
            <a:schemeClr val="accent2"/>
          </a:solidFill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44301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0" y="0"/>
            <a:ext cx="22421963" cy="13716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457160">
            <a:off x="14336163" y="6286389"/>
            <a:ext cx="8040798" cy="177420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77935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FOA5Pillars-Slide.png" descr="GFOA5Pillars-Slide.pn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0" r="10"/>
          <a:stretch>
            <a:fillRect/>
          </a:stretch>
        </p:blipFill>
        <p:spPr>
          <a:xfrm>
            <a:off x="-40879" y="-25780"/>
            <a:ext cx="24465757" cy="13767560"/>
          </a:xfrm>
          <a:prstGeom prst="rect">
            <a:avLst/>
          </a:prstGeom>
        </p:spPr>
      </p:pic>
      <p:sp>
        <p:nvSpPr>
          <p:cNvPr id="112" name="Financial  Foundations  Framework"/>
          <p:cNvSpPr>
            <a:spLocks noGrp="1"/>
          </p:cNvSpPr>
          <p:nvPr>
            <p:ph type="body" idx="14"/>
          </p:nvPr>
        </p:nvSpPr>
        <p:spPr>
          <a:xfrm>
            <a:off x="1529248" y="900717"/>
            <a:ext cx="4006673" cy="2156474"/>
          </a:xfrm>
          <a:prstGeom prst="rect">
            <a:avLst/>
          </a:prstGeom>
        </p:spPr>
        <p:txBody>
          <a:bodyPr/>
          <a:lstStyle/>
          <a:p>
            <a:r>
              <a:rPr dirty="0"/>
              <a:t>Financial </a:t>
            </a:r>
            <a:br>
              <a:rPr dirty="0"/>
            </a:br>
            <a:r>
              <a:rPr dirty="0"/>
              <a:t>Foundations </a:t>
            </a:r>
            <a:br>
              <a:rPr dirty="0"/>
            </a:br>
            <a:r>
              <a:rPr dirty="0"/>
              <a:t>Framework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3023287" y="12369862"/>
            <a:ext cx="1159328" cy="979714"/>
          </a:xfrm>
          <a:prstGeom prst="star5">
            <a:avLst/>
          </a:prstGeom>
          <a:solidFill>
            <a:schemeClr val="accent2"/>
          </a:solidFill>
          <a:ln w="254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825500" rtl="0" fontAlgn="auto" latinLnBrk="0" hangingPunct="0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800" b="0" i="0" u="none" strike="noStrike" cap="all" spc="-195" normalizeH="0" baseline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Impac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Tragedy of the Commons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0" y="3176"/>
            <a:ext cx="17526000" cy="606424"/>
          </a:xfrm>
          <a:gradFill rotWithShape="0"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0116800" y="304800"/>
            <a:ext cx="42672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E95"/>
              </a:buClr>
              <a:buFont typeface="Wingdings" panose="05000000000000000000" pitchFamily="2" charset="2"/>
              <a:buChar char="§"/>
              <a:defRPr sz="64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1485900" indent="-571500">
              <a:spcBef>
                <a:spcPct val="20000"/>
              </a:spcBef>
              <a:buClr>
                <a:srgbClr val="004E95"/>
              </a:buClr>
              <a:buFont typeface="Arial" panose="020B0604020202020204" pitchFamily="34" charset="0"/>
              <a:buChar char="•"/>
              <a:defRPr sz="56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2286000" indent="-457200">
              <a:spcBef>
                <a:spcPct val="20000"/>
              </a:spcBef>
              <a:buClr>
                <a:srgbClr val="004E95"/>
              </a:buClr>
              <a:buFont typeface="Courier New" panose="02070309020205020404" pitchFamily="49" charset="0"/>
              <a:buChar char="o"/>
              <a:defRPr sz="48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3200400" indent="-457200">
              <a:spcBef>
                <a:spcPct val="20000"/>
              </a:spcBef>
              <a:buClr>
                <a:srgbClr val="004E95"/>
              </a:buClr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4114800" indent="-457200">
              <a:spcBef>
                <a:spcPct val="20000"/>
              </a:spcBef>
              <a:buClr>
                <a:srgbClr val="004E95"/>
              </a:buClr>
              <a:buFont typeface="Arial" panose="020B0604020202020204" pitchFamily="34" charset="0"/>
              <a:buChar char="»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5029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E95"/>
              </a:buClr>
              <a:buFont typeface="Arial" panose="020B0604020202020204" pitchFamily="34" charset="0"/>
              <a:buChar char="»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5943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E95"/>
              </a:buClr>
              <a:buFont typeface="Arial" panose="020B0604020202020204" pitchFamily="34" charset="0"/>
              <a:buChar char="»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68580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E95"/>
              </a:buClr>
              <a:buFont typeface="Arial" panose="020B0604020202020204" pitchFamily="34" charset="0"/>
              <a:buChar char="»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7772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E95"/>
              </a:buClr>
              <a:buFont typeface="Arial" panose="020B0604020202020204" pitchFamily="34" charset="0"/>
              <a:buChar char="»"/>
              <a:defRPr sz="4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l" defTabSz="1828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kern="1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</a:t>
            </a:r>
            <a:fld id="{77D5764B-9173-4350-90DA-FB1D4338E845}" type="slidenum">
              <a:rPr lang="en-US" altLang="en-US" sz="2400" kern="120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pPr algn="l" defTabSz="18288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n-US" altLang="en-US" sz="2400" kern="120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"/>
            <a:ext cx="18288000" cy="141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D6F44E-64A7-4CE7-AF62-463697105CE1}"/>
              </a:ext>
            </a:extLst>
          </p:cNvPr>
          <p:cNvSpPr/>
          <p:nvPr/>
        </p:nvSpPr>
        <p:spPr>
          <a:xfrm>
            <a:off x="20421600" y="12496800"/>
            <a:ext cx="457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06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Tragedy of the Commons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0" y="3176"/>
            <a:ext cx="17526000" cy="606424"/>
          </a:xfrm>
          <a:gradFill rotWithShape="0"/>
        </p:spPr>
        <p:txBody>
          <a:bodyPr/>
          <a:lstStyle/>
          <a:p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D04A7-FD00-4CB4-B457-E6D345725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76"/>
            <a:ext cx="18338800" cy="141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5A7A8E-7018-4B5A-A778-53940407567E}"/>
              </a:ext>
            </a:extLst>
          </p:cNvPr>
          <p:cNvSpPr/>
          <p:nvPr/>
        </p:nvSpPr>
        <p:spPr>
          <a:xfrm>
            <a:off x="20415250" y="12788900"/>
            <a:ext cx="457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14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0" y="549276"/>
            <a:ext cx="18288000" cy="2286000"/>
          </a:xfrm>
        </p:spPr>
        <p:txBody>
          <a:bodyPr/>
          <a:lstStyle/>
          <a:p>
            <a:r>
              <a:rPr lang="en-US" altLang="en-US"/>
              <a:t>The Tragedy of Local Government?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0" y="3176"/>
            <a:ext cx="17526000" cy="606424"/>
          </a:xfrm>
          <a:gradFill rotWithShape="0"/>
        </p:spPr>
        <p:txBody>
          <a:bodyPr/>
          <a:lstStyle/>
          <a:p>
            <a:endParaRPr lang="en-US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1FC32-AAF2-4CEC-B9FD-12F2AC9BDE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-152399"/>
            <a:ext cx="18319750" cy="141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F327E8-B4C4-4B5A-870E-6B61D73B4CD6}"/>
              </a:ext>
            </a:extLst>
          </p:cNvPr>
          <p:cNvSpPr/>
          <p:nvPr/>
        </p:nvSpPr>
        <p:spPr>
          <a:xfrm>
            <a:off x="20535900" y="12792076"/>
            <a:ext cx="457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6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54827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GFOA FF">
      <a:dk1>
        <a:srgbClr val="383838"/>
      </a:dk1>
      <a:lt1>
        <a:srgbClr val="ECE9E5"/>
      </a:lt1>
      <a:dk2>
        <a:srgbClr val="2C5DAB"/>
      </a:dk2>
      <a:lt2>
        <a:srgbClr val="FFFFFF"/>
      </a:lt2>
      <a:accent1>
        <a:srgbClr val="2C5DAB"/>
      </a:accent1>
      <a:accent2>
        <a:srgbClr val="67C18C"/>
      </a:accent2>
      <a:accent3>
        <a:srgbClr val="A98351"/>
      </a:accent3>
      <a:accent4>
        <a:srgbClr val="ECE9E5"/>
      </a:accent4>
      <a:accent5>
        <a:srgbClr val="919090"/>
      </a:accent5>
      <a:accent6>
        <a:srgbClr val="919090"/>
      </a:accent6>
      <a:hlink>
        <a:srgbClr val="919090"/>
      </a:hlink>
      <a:folHlink>
        <a:srgbClr val="A88352"/>
      </a:folHlink>
    </a:clrScheme>
    <a:fontScheme name="White">
      <a:majorFont>
        <a:latin typeface="Impact"/>
        <a:ea typeface="Impact"/>
        <a:cs typeface="Impact"/>
      </a:majorFont>
      <a:minorFont>
        <a:latin typeface="Impact"/>
        <a:ea typeface="Impact"/>
        <a:cs typeface="Impac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ts val="9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all" spc="-195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ts val="42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19GFOA FF PowerPoint Template v3" id="{DBBFDF04-C95C-2947-967C-7310AD5C64FC}" vid="{2999B809-72D8-4D46-94A8-6A0F1DC9BEEC}"/>
    </a:ext>
  </a:extLst>
</a:theme>
</file>

<file path=ppt/theme/theme2.xml><?xml version="1.0" encoding="utf-8"?>
<a:theme xmlns:a="http://schemas.openxmlformats.org/drawingml/2006/main" name="1_White">
  <a:themeElements>
    <a:clrScheme name="GFOA FF">
      <a:dk1>
        <a:srgbClr val="383838"/>
      </a:dk1>
      <a:lt1>
        <a:srgbClr val="ECE9E5"/>
      </a:lt1>
      <a:dk2>
        <a:srgbClr val="2C5DAB"/>
      </a:dk2>
      <a:lt2>
        <a:srgbClr val="FFFFFF"/>
      </a:lt2>
      <a:accent1>
        <a:srgbClr val="2C5DAB"/>
      </a:accent1>
      <a:accent2>
        <a:srgbClr val="67C18C"/>
      </a:accent2>
      <a:accent3>
        <a:srgbClr val="A98351"/>
      </a:accent3>
      <a:accent4>
        <a:srgbClr val="ECE9E5"/>
      </a:accent4>
      <a:accent5>
        <a:srgbClr val="919090"/>
      </a:accent5>
      <a:accent6>
        <a:srgbClr val="919090"/>
      </a:accent6>
      <a:hlink>
        <a:srgbClr val="919090"/>
      </a:hlink>
      <a:folHlink>
        <a:srgbClr val="A88352"/>
      </a:folHlink>
    </a:clrScheme>
    <a:fontScheme name="White">
      <a:majorFont>
        <a:latin typeface="Impact"/>
        <a:ea typeface="Impact"/>
        <a:cs typeface="Impact"/>
      </a:majorFont>
      <a:minorFont>
        <a:latin typeface="Impact"/>
        <a:ea typeface="Impact"/>
        <a:cs typeface="Impac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ts val="9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all" spc="-195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ts val="42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19GFOA FF PowerPoint Template v3" id="{DBBFDF04-C95C-2947-967C-7310AD5C64FC}" vid="{2999B809-72D8-4D46-94A8-6A0F1DC9BEEC}"/>
    </a:ext>
  </a:extLst>
</a:theme>
</file>

<file path=ppt/theme/theme3.xml><?xml version="1.0" encoding="utf-8"?>
<a:theme xmlns:a="http://schemas.openxmlformats.org/drawingml/2006/main" name="GFOA Presenation Template_2014 09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BFBFBF"/>
      </a:dk2>
      <a:lt2>
        <a:srgbClr val="BEBEBE"/>
      </a:lt2>
      <a:accent1>
        <a:srgbClr val="2C5DAB">
          <a:alpha val="50000"/>
        </a:srgbClr>
      </a:accent1>
      <a:accent2>
        <a:srgbClr val="67C18C">
          <a:alpha val="50000"/>
        </a:srgbClr>
      </a:accent2>
      <a:accent3>
        <a:srgbClr val="A98352">
          <a:alpha val="50000"/>
        </a:srgbClr>
      </a:accent3>
      <a:accent4>
        <a:srgbClr val="ECE9E5">
          <a:alpha val="50000"/>
        </a:srgbClr>
      </a:accent4>
      <a:accent5>
        <a:srgbClr val="919090">
          <a:alpha val="50000"/>
        </a:srgbClr>
      </a:accent5>
      <a:accent6>
        <a:srgbClr val="393839">
          <a:alpha val="50000"/>
        </a:srgbClr>
      </a:accent6>
      <a:hlink>
        <a:srgbClr val="0000FF"/>
      </a:hlink>
      <a:folHlink>
        <a:srgbClr val="FF00FF"/>
      </a:folHlink>
    </a:clrScheme>
    <a:fontScheme name="White">
      <a:majorFont>
        <a:latin typeface="Impact"/>
        <a:ea typeface="Impact"/>
        <a:cs typeface="Impact"/>
      </a:majorFont>
      <a:minorFont>
        <a:latin typeface="Impact"/>
        <a:ea typeface="Impact"/>
        <a:cs typeface="Impac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ts val="9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all" spc="-195" normalizeH="0" baseline="0">
            <a:ln>
              <a:noFill/>
            </a:ln>
            <a:solidFill>
              <a:schemeClr val="accent4"/>
            </a:solidFill>
            <a:effectLst/>
            <a:uFillTx/>
            <a:latin typeface="+mn-lt"/>
            <a:ea typeface="+mn-ea"/>
            <a:cs typeface="+mn-cs"/>
            <a:sym typeface="Impac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ts val="42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chemeClr val="accent6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686</Words>
  <Application>Microsoft Macintosh PowerPoint</Application>
  <PresentationFormat>Custom</PresentationFormat>
  <Paragraphs>85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Courier New</vt:lpstr>
      <vt:lpstr>Helvetica</vt:lpstr>
      <vt:lpstr>Helvetica Neue</vt:lpstr>
      <vt:lpstr>Impact</vt:lpstr>
      <vt:lpstr>System Font Regular</vt:lpstr>
      <vt:lpstr>Times New Roman</vt:lpstr>
      <vt:lpstr>Wingdings</vt:lpstr>
      <vt:lpstr>White</vt:lpstr>
      <vt:lpstr>1_White</vt:lpstr>
      <vt:lpstr>GFOA Presenation Template_2014 09 10</vt:lpstr>
      <vt:lpstr>Financial Foundations  For Thriving Communities</vt:lpstr>
      <vt:lpstr>Plan For our Presentation</vt:lpstr>
      <vt:lpstr>Just a Few of our long-term Challenges…</vt:lpstr>
      <vt:lpstr>And now CoVId…</vt:lpstr>
      <vt:lpstr>PowerPoint Presentation</vt:lpstr>
      <vt:lpstr>PowerPoint Presentation</vt:lpstr>
      <vt:lpstr>The Tragedy of the Commons</vt:lpstr>
      <vt:lpstr>The Tragedy of the Commons</vt:lpstr>
      <vt:lpstr>The Tragedy of Local Government?</vt:lpstr>
      <vt:lpstr>PowerPoint Presentation</vt:lpstr>
      <vt:lpstr>How Financial Foundations Addresses 3 Levels of Systems Change</vt:lpstr>
      <vt:lpstr>PowerPoint Presentation</vt:lpstr>
      <vt:lpstr>Credentialing system for local government “foundation builders”</vt:lpstr>
      <vt:lpstr>Credentialing system for local government “foundation builders”</vt:lpstr>
      <vt:lpstr>Peer-to-peer knowledge sharing network</vt:lpstr>
      <vt:lpstr>Peer-to-peer knowledge sharing network</vt:lpstr>
      <vt:lpstr>Learning conference</vt:lpstr>
      <vt:lpstr>Learning Conference</vt:lpstr>
      <vt:lpstr>E-Learning</vt:lpstr>
      <vt:lpstr>E-learning</vt:lpstr>
      <vt:lpstr>influence strategy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Foundations  For Thriving Communities</dc:title>
  <dc:creator>Shayne Kavanagh</dc:creator>
  <cp:lastModifiedBy>Mark Pisano</cp:lastModifiedBy>
  <cp:revision>76</cp:revision>
  <cp:lastPrinted>2019-05-08T20:48:41Z</cp:lastPrinted>
  <dcterms:modified xsi:type="dcterms:W3CDTF">2020-07-02T00:28:24Z</dcterms:modified>
</cp:coreProperties>
</file>