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2" r:id="rId3"/>
  </p:sldMasterIdLst>
  <p:notesMasterIdLst>
    <p:notesMasterId r:id="rId16"/>
  </p:notesMasterIdLst>
  <p:handoutMasterIdLst>
    <p:handoutMasterId r:id="rId17"/>
  </p:handoutMasterIdLst>
  <p:sldIdLst>
    <p:sldId id="256" r:id="rId4"/>
    <p:sldId id="304" r:id="rId5"/>
    <p:sldId id="332" r:id="rId6"/>
    <p:sldId id="325" r:id="rId7"/>
    <p:sldId id="301" r:id="rId8"/>
    <p:sldId id="314" r:id="rId9"/>
    <p:sldId id="316" r:id="rId10"/>
    <p:sldId id="333" r:id="rId11"/>
    <p:sldId id="334" r:id="rId12"/>
    <p:sldId id="335" r:id="rId13"/>
    <p:sldId id="324" r:id="rId14"/>
    <p:sldId id="322" r:id="rId15"/>
  </p:sldIdLst>
  <p:sldSz cx="9144000" cy="6858000" type="screen4x3"/>
  <p:notesSz cx="6902450" cy="916305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6">
          <p15:clr>
            <a:srgbClr val="A4A3A4"/>
          </p15:clr>
        </p15:guide>
        <p15:guide id="2" pos="217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CC00"/>
    <a:srgbClr val="002D6B"/>
    <a:srgbClr val="003399"/>
    <a:srgbClr val="002A46"/>
    <a:srgbClr val="DBE5F1"/>
    <a:srgbClr val="8BF52B"/>
    <a:srgbClr val="FF0000"/>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99534" autoAdjust="0"/>
  </p:normalViewPr>
  <p:slideViewPr>
    <p:cSldViewPr>
      <p:cViewPr varScale="1">
        <p:scale>
          <a:sx n="67" d="100"/>
          <a:sy n="67" d="100"/>
        </p:scale>
        <p:origin x="512"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08"/>
    </p:cViewPr>
  </p:sorterViewPr>
  <p:notesViewPr>
    <p:cSldViewPr>
      <p:cViewPr varScale="1">
        <p:scale>
          <a:sx n="84" d="100"/>
          <a:sy n="84" d="100"/>
        </p:scale>
        <p:origin x="-1950" y="-102"/>
      </p:cViewPr>
      <p:guideLst>
        <p:guide orient="horz" pos="2886"/>
        <p:guide pos="217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2"/>
            <a:ext cx="2990853" cy="458309"/>
          </a:xfrm>
          <a:prstGeom prst="rect">
            <a:avLst/>
          </a:prstGeom>
          <a:noFill/>
          <a:ln w="9525">
            <a:noFill/>
            <a:miter lim="800000"/>
            <a:headEnd/>
            <a:tailEnd/>
          </a:ln>
        </p:spPr>
        <p:txBody>
          <a:bodyPr vert="horz" wrap="square" lIns="91409" tIns="45704" rIns="91409" bIns="45704" numCol="1" anchor="t" anchorCtr="0" compatLnSpc="1">
            <a:prstTxWarp prst="textNoShape">
              <a:avLst/>
            </a:prstTxWarp>
          </a:bodyPr>
          <a:lstStyle>
            <a:lvl1pPr defTabSz="913580" eaLnBrk="0" hangingPunct="0">
              <a:defRPr sz="1200"/>
            </a:lvl1pPr>
          </a:lstStyle>
          <a:p>
            <a:pPr>
              <a:defRPr/>
            </a:pPr>
            <a:endParaRPr lang="en-US" dirty="0"/>
          </a:p>
        </p:txBody>
      </p:sp>
      <p:sp>
        <p:nvSpPr>
          <p:cNvPr id="99331" name="Rectangle 3"/>
          <p:cNvSpPr>
            <a:spLocks noGrp="1" noChangeArrowheads="1"/>
          </p:cNvSpPr>
          <p:nvPr>
            <p:ph type="dt" sz="quarter" idx="1"/>
          </p:nvPr>
        </p:nvSpPr>
        <p:spPr bwMode="auto">
          <a:xfrm>
            <a:off x="3910022" y="2"/>
            <a:ext cx="2990853" cy="458309"/>
          </a:xfrm>
          <a:prstGeom prst="rect">
            <a:avLst/>
          </a:prstGeom>
          <a:noFill/>
          <a:ln w="9525">
            <a:noFill/>
            <a:miter lim="800000"/>
            <a:headEnd/>
            <a:tailEnd/>
          </a:ln>
        </p:spPr>
        <p:txBody>
          <a:bodyPr vert="horz" wrap="square" lIns="91409" tIns="45704" rIns="91409" bIns="45704" numCol="1" anchor="t" anchorCtr="0" compatLnSpc="1">
            <a:prstTxWarp prst="textNoShape">
              <a:avLst/>
            </a:prstTxWarp>
          </a:bodyPr>
          <a:lstStyle>
            <a:lvl1pPr algn="r" defTabSz="913580" eaLnBrk="0" hangingPunct="0">
              <a:defRPr sz="1200"/>
            </a:lvl1pPr>
          </a:lstStyle>
          <a:p>
            <a:pPr>
              <a:defRPr/>
            </a:pPr>
            <a:fld id="{6C716022-7AA7-43EE-AD4C-563FB81A9035}" type="datetimeFigureOut">
              <a:rPr lang="en-US"/>
              <a:pPr>
                <a:defRPr/>
              </a:pPr>
              <a:t>6/19/2018</a:t>
            </a:fld>
            <a:endParaRPr lang="en-US" dirty="0"/>
          </a:p>
        </p:txBody>
      </p:sp>
      <p:sp>
        <p:nvSpPr>
          <p:cNvPr id="99332" name="Rectangle 4"/>
          <p:cNvSpPr>
            <a:spLocks noGrp="1" noChangeArrowheads="1"/>
          </p:cNvSpPr>
          <p:nvPr>
            <p:ph type="ftr" sz="quarter" idx="2"/>
          </p:nvPr>
        </p:nvSpPr>
        <p:spPr bwMode="auto">
          <a:xfrm>
            <a:off x="0" y="8703167"/>
            <a:ext cx="2990853" cy="458309"/>
          </a:xfrm>
          <a:prstGeom prst="rect">
            <a:avLst/>
          </a:prstGeom>
          <a:noFill/>
          <a:ln w="9525">
            <a:noFill/>
            <a:miter lim="800000"/>
            <a:headEnd/>
            <a:tailEnd/>
          </a:ln>
        </p:spPr>
        <p:txBody>
          <a:bodyPr vert="horz" wrap="square" lIns="91409" tIns="45704" rIns="91409" bIns="45704" numCol="1" anchor="b" anchorCtr="0" compatLnSpc="1">
            <a:prstTxWarp prst="textNoShape">
              <a:avLst/>
            </a:prstTxWarp>
          </a:bodyPr>
          <a:lstStyle>
            <a:lvl1pPr defTabSz="913580" eaLnBrk="0" hangingPunct="0">
              <a:defRPr sz="1200"/>
            </a:lvl1pPr>
          </a:lstStyle>
          <a:p>
            <a:pPr>
              <a:defRPr/>
            </a:pPr>
            <a:endParaRPr lang="en-US" dirty="0"/>
          </a:p>
        </p:txBody>
      </p:sp>
      <p:sp>
        <p:nvSpPr>
          <p:cNvPr id="99333" name="Rectangle 5"/>
          <p:cNvSpPr>
            <a:spLocks noGrp="1" noChangeArrowheads="1"/>
          </p:cNvSpPr>
          <p:nvPr>
            <p:ph type="sldNum" sz="quarter" idx="3"/>
          </p:nvPr>
        </p:nvSpPr>
        <p:spPr bwMode="auto">
          <a:xfrm>
            <a:off x="3910022" y="8703167"/>
            <a:ext cx="2990853" cy="458309"/>
          </a:xfrm>
          <a:prstGeom prst="rect">
            <a:avLst/>
          </a:prstGeom>
          <a:noFill/>
          <a:ln w="9525">
            <a:noFill/>
            <a:miter lim="800000"/>
            <a:headEnd/>
            <a:tailEnd/>
          </a:ln>
        </p:spPr>
        <p:txBody>
          <a:bodyPr vert="horz" wrap="square" lIns="91409" tIns="45704" rIns="91409" bIns="45704" numCol="1" anchor="b" anchorCtr="0" compatLnSpc="1">
            <a:prstTxWarp prst="textNoShape">
              <a:avLst/>
            </a:prstTxWarp>
          </a:bodyPr>
          <a:lstStyle>
            <a:lvl1pPr algn="r" defTabSz="913580" eaLnBrk="0" hangingPunct="0">
              <a:defRPr sz="1200"/>
            </a:lvl1pPr>
          </a:lstStyle>
          <a:p>
            <a:pPr>
              <a:defRPr/>
            </a:pPr>
            <a:fld id="{379789C1-A891-4983-92CC-E993A1525B95}" type="slidenum">
              <a:rPr lang="en-US"/>
              <a:pPr>
                <a:defRPr/>
              </a:pPr>
              <a:t>‹#›</a:t>
            </a:fld>
            <a:endParaRPr lang="en-US" dirty="0"/>
          </a:p>
        </p:txBody>
      </p:sp>
    </p:spTree>
    <p:extLst>
      <p:ext uri="{BB962C8B-B14F-4D97-AF65-F5344CB8AC3E}">
        <p14:creationId xmlns:p14="http://schemas.microsoft.com/office/powerpoint/2010/main" val="840125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2"/>
            <a:ext cx="2990853" cy="458309"/>
          </a:xfrm>
          <a:prstGeom prst="rect">
            <a:avLst/>
          </a:prstGeom>
          <a:noFill/>
          <a:ln w="9525">
            <a:noFill/>
            <a:miter lim="800000"/>
            <a:headEnd/>
            <a:tailEnd/>
          </a:ln>
        </p:spPr>
        <p:txBody>
          <a:bodyPr vert="horz" wrap="square" lIns="91409" tIns="45704" rIns="91409" bIns="45704" numCol="1" anchor="t" anchorCtr="0" compatLnSpc="1">
            <a:prstTxWarp prst="textNoShape">
              <a:avLst/>
            </a:prstTxWarp>
          </a:bodyPr>
          <a:lstStyle>
            <a:lvl1pPr defTabSz="913580">
              <a:defRPr sz="1200"/>
            </a:lvl1pPr>
          </a:lstStyle>
          <a:p>
            <a:pPr>
              <a:defRPr/>
            </a:pPr>
            <a:endParaRPr lang="en-US" dirty="0"/>
          </a:p>
        </p:txBody>
      </p:sp>
      <p:sp>
        <p:nvSpPr>
          <p:cNvPr id="3075" name="Rectangle 3"/>
          <p:cNvSpPr>
            <a:spLocks noGrp="1" noChangeArrowheads="1"/>
          </p:cNvSpPr>
          <p:nvPr>
            <p:ph type="dt" idx="1"/>
          </p:nvPr>
        </p:nvSpPr>
        <p:spPr bwMode="auto">
          <a:xfrm>
            <a:off x="3910022" y="2"/>
            <a:ext cx="2990853" cy="458309"/>
          </a:xfrm>
          <a:prstGeom prst="rect">
            <a:avLst/>
          </a:prstGeom>
          <a:noFill/>
          <a:ln w="9525">
            <a:noFill/>
            <a:miter lim="800000"/>
            <a:headEnd/>
            <a:tailEnd/>
          </a:ln>
        </p:spPr>
        <p:txBody>
          <a:bodyPr vert="horz" wrap="square" lIns="91409" tIns="45704" rIns="91409" bIns="45704" numCol="1" anchor="t" anchorCtr="0" compatLnSpc="1">
            <a:prstTxWarp prst="textNoShape">
              <a:avLst/>
            </a:prstTxWarp>
          </a:bodyPr>
          <a:lstStyle>
            <a:lvl1pPr algn="r" defTabSz="913580">
              <a:defRPr sz="1200"/>
            </a:lvl1pPr>
          </a:lstStyle>
          <a:p>
            <a:pPr>
              <a:defRPr/>
            </a:pPr>
            <a:endParaRPr lang="en-US" dirty="0"/>
          </a:p>
        </p:txBody>
      </p:sp>
      <p:sp>
        <p:nvSpPr>
          <p:cNvPr id="43012" name="Rectangle 4"/>
          <p:cNvSpPr>
            <a:spLocks noGrp="1" noRot="1" noChangeAspect="1" noChangeArrowheads="1" noTextEdit="1"/>
          </p:cNvSpPr>
          <p:nvPr>
            <p:ph type="sldImg" idx="2"/>
          </p:nvPr>
        </p:nvSpPr>
        <p:spPr bwMode="auto">
          <a:xfrm>
            <a:off x="1163638" y="687388"/>
            <a:ext cx="4581525" cy="343693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90562" y="4353159"/>
            <a:ext cx="5521329" cy="4123215"/>
          </a:xfrm>
          <a:prstGeom prst="rect">
            <a:avLst/>
          </a:prstGeom>
          <a:noFill/>
          <a:ln w="9525">
            <a:noFill/>
            <a:miter lim="800000"/>
            <a:headEnd/>
            <a:tailEnd/>
          </a:ln>
        </p:spPr>
        <p:txBody>
          <a:bodyPr vert="horz" wrap="square" lIns="91409" tIns="45704" rIns="91409" bIns="4570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03167"/>
            <a:ext cx="2990853" cy="458309"/>
          </a:xfrm>
          <a:prstGeom prst="rect">
            <a:avLst/>
          </a:prstGeom>
          <a:noFill/>
          <a:ln w="9525">
            <a:noFill/>
            <a:miter lim="800000"/>
            <a:headEnd/>
            <a:tailEnd/>
          </a:ln>
        </p:spPr>
        <p:txBody>
          <a:bodyPr vert="horz" wrap="square" lIns="91409" tIns="45704" rIns="91409" bIns="45704" numCol="1" anchor="b" anchorCtr="0" compatLnSpc="1">
            <a:prstTxWarp prst="textNoShape">
              <a:avLst/>
            </a:prstTxWarp>
          </a:bodyPr>
          <a:lstStyle>
            <a:lvl1pPr defTabSz="913580">
              <a:defRPr sz="1200"/>
            </a:lvl1pPr>
          </a:lstStyle>
          <a:p>
            <a:pPr>
              <a:defRPr/>
            </a:pPr>
            <a:endParaRPr lang="en-US" dirty="0"/>
          </a:p>
        </p:txBody>
      </p:sp>
      <p:sp>
        <p:nvSpPr>
          <p:cNvPr id="3079" name="Rectangle 7"/>
          <p:cNvSpPr>
            <a:spLocks noGrp="1" noChangeArrowheads="1"/>
          </p:cNvSpPr>
          <p:nvPr>
            <p:ph type="sldNum" sz="quarter" idx="5"/>
          </p:nvPr>
        </p:nvSpPr>
        <p:spPr bwMode="auto">
          <a:xfrm>
            <a:off x="3910022" y="8703167"/>
            <a:ext cx="2990853" cy="458309"/>
          </a:xfrm>
          <a:prstGeom prst="rect">
            <a:avLst/>
          </a:prstGeom>
          <a:noFill/>
          <a:ln w="9525">
            <a:noFill/>
            <a:miter lim="800000"/>
            <a:headEnd/>
            <a:tailEnd/>
          </a:ln>
        </p:spPr>
        <p:txBody>
          <a:bodyPr vert="horz" wrap="square" lIns="91409" tIns="45704" rIns="91409" bIns="45704" numCol="1" anchor="b" anchorCtr="0" compatLnSpc="1">
            <a:prstTxWarp prst="textNoShape">
              <a:avLst/>
            </a:prstTxWarp>
          </a:bodyPr>
          <a:lstStyle>
            <a:lvl1pPr algn="r" defTabSz="913580">
              <a:defRPr sz="1200"/>
            </a:lvl1pPr>
          </a:lstStyle>
          <a:p>
            <a:pPr>
              <a:defRPr/>
            </a:pPr>
            <a:fld id="{82E9069D-B80B-4068-875C-1A50011DD785}" type="slidenum">
              <a:rPr lang="en-US"/>
              <a:pPr>
                <a:defRPr/>
              </a:pPr>
              <a:t>‹#›</a:t>
            </a:fld>
            <a:endParaRPr lang="en-US" dirty="0"/>
          </a:p>
        </p:txBody>
      </p:sp>
    </p:spTree>
    <p:extLst>
      <p:ext uri="{BB962C8B-B14F-4D97-AF65-F5344CB8AC3E}">
        <p14:creationId xmlns:p14="http://schemas.microsoft.com/office/powerpoint/2010/main" val="2692897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xfrm>
            <a:off x="1165225" y="687388"/>
            <a:ext cx="4581525" cy="3436937"/>
          </a:xfrm>
          <a:ln/>
        </p:spPr>
      </p:sp>
      <p:sp>
        <p:nvSpPr>
          <p:cNvPr id="46082" name="Rectangle 3"/>
          <p:cNvSpPr>
            <a:spLocks noGrp="1" noChangeArrowheads="1"/>
          </p:cNvSpPr>
          <p:nvPr>
            <p:ph type="body" idx="1"/>
          </p:nvPr>
        </p:nvSpPr>
        <p:spPr>
          <a:xfrm>
            <a:off x="688984" y="4354734"/>
            <a:ext cx="5524483" cy="4123215"/>
          </a:xfrm>
          <a:noFill/>
          <a:ln/>
        </p:spPr>
        <p:txBody>
          <a:bodyPr/>
          <a:lstStyle/>
          <a:p>
            <a:endParaRPr lang="en-US" dirty="0" smtClean="0"/>
          </a:p>
        </p:txBody>
      </p:sp>
    </p:spTree>
    <p:extLst>
      <p:ext uri="{BB962C8B-B14F-4D97-AF65-F5344CB8AC3E}">
        <p14:creationId xmlns:p14="http://schemas.microsoft.com/office/powerpoint/2010/main" val="4140325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xfrm>
            <a:off x="1165225" y="687388"/>
            <a:ext cx="4581525" cy="3436937"/>
          </a:xfrm>
          <a:ln/>
        </p:spPr>
      </p:sp>
      <p:sp>
        <p:nvSpPr>
          <p:cNvPr id="5017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675167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xfrm>
            <a:off x="1165225" y="687388"/>
            <a:ext cx="4581525" cy="3436937"/>
          </a:xfrm>
          <a:ln/>
        </p:spPr>
      </p:sp>
      <p:sp>
        <p:nvSpPr>
          <p:cNvPr id="54274" name="Notes Placeholder 2"/>
          <p:cNvSpPr>
            <a:spLocks noGrp="1"/>
          </p:cNvSpPr>
          <p:nvPr>
            <p:ph type="body" idx="1"/>
          </p:nvPr>
        </p:nvSpPr>
        <p:spPr>
          <a:noFill/>
          <a:ln/>
        </p:spPr>
        <p:txBody>
          <a:bodyPr lIns="92072" tIns="46037" rIns="92072" bIns="46037"/>
          <a:lstStyle/>
          <a:p>
            <a:endParaRPr lang="en-US" dirty="0" smtClean="0"/>
          </a:p>
        </p:txBody>
      </p:sp>
      <p:sp>
        <p:nvSpPr>
          <p:cNvPr id="54275" name="Slide Number Placeholder 3"/>
          <p:cNvSpPr txBox="1">
            <a:spLocks noGrp="1"/>
          </p:cNvSpPr>
          <p:nvPr/>
        </p:nvSpPr>
        <p:spPr bwMode="auto">
          <a:xfrm>
            <a:off x="3910022" y="8703167"/>
            <a:ext cx="2990853" cy="458309"/>
          </a:xfrm>
          <a:prstGeom prst="rect">
            <a:avLst/>
          </a:prstGeom>
          <a:noFill/>
          <a:ln w="9525">
            <a:noFill/>
            <a:miter lim="800000"/>
            <a:headEnd/>
            <a:tailEnd/>
          </a:ln>
        </p:spPr>
        <p:txBody>
          <a:bodyPr lIns="92072" tIns="46037" rIns="92072" bIns="46037" anchor="b"/>
          <a:lstStyle/>
          <a:p>
            <a:pPr algn="r" defTabSz="919881"/>
            <a:fld id="{1E8F6D54-C094-4758-BE8F-7B0A9C8569AE}" type="slidenum">
              <a:rPr lang="en-US" sz="1200"/>
              <a:pPr algn="r" defTabSz="919881"/>
              <a:t>5</a:t>
            </a:fld>
            <a:endParaRPr lang="en-US" sz="1200" dirty="0"/>
          </a:p>
        </p:txBody>
      </p:sp>
    </p:spTree>
    <p:extLst>
      <p:ext uri="{BB962C8B-B14F-4D97-AF65-F5344CB8AC3E}">
        <p14:creationId xmlns:p14="http://schemas.microsoft.com/office/powerpoint/2010/main" val="654794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165225" y="687388"/>
            <a:ext cx="4581525" cy="3436937"/>
          </a:xfrm>
          <a:ln/>
        </p:spPr>
      </p:sp>
      <p:sp>
        <p:nvSpPr>
          <p:cNvPr id="48130" name="Rectangle 3"/>
          <p:cNvSpPr>
            <a:spLocks noGrp="1" noChangeArrowheads="1"/>
          </p:cNvSpPr>
          <p:nvPr>
            <p:ph type="body" idx="1"/>
          </p:nvPr>
        </p:nvSpPr>
        <p:spPr>
          <a:noFill/>
          <a:ln/>
        </p:spPr>
        <p:txBody>
          <a:bodyPr/>
          <a:lstStyle/>
          <a:p>
            <a:r>
              <a:rPr lang="en-US" dirty="0" smtClean="0"/>
              <a:t>Provides</a:t>
            </a:r>
            <a:r>
              <a:rPr lang="en-US" baseline="0" dirty="0" smtClean="0"/>
              <a:t> a high level look at the profile of a managers’ workforce – including some “standard” metrics that are required for a DOI workforce plan  - to provide:</a:t>
            </a:r>
          </a:p>
          <a:p>
            <a:pPr marL="168469" indent="-168469">
              <a:buFontTx/>
              <a:buChar char="-"/>
            </a:pPr>
            <a:r>
              <a:rPr lang="en-US" baseline="0" dirty="0" smtClean="0"/>
              <a:t>A quick look of what a manager has and how vulnerable their workforce is to retirement (i.e. retirement eligibility or years of service))</a:t>
            </a:r>
          </a:p>
          <a:p>
            <a:pPr marL="168469" indent="-168469">
              <a:buFontTx/>
              <a:buChar char="-"/>
            </a:pPr>
            <a:r>
              <a:rPr lang="en-US" baseline="0" dirty="0" smtClean="0"/>
              <a:t>Some quick answers to questions that too commonly come to HR (counts of employees, students, workschedule questions for telework, diversity, etc.)</a:t>
            </a:r>
          </a:p>
          <a:p>
            <a:pPr marL="168469" indent="-168469">
              <a:buFontTx/>
              <a:buChar char="-"/>
            </a:pPr>
            <a:endParaRPr lang="en-US" baseline="0" dirty="0" smtClean="0"/>
          </a:p>
          <a:p>
            <a:r>
              <a:rPr lang="en-US" baseline="0" dirty="0" smtClean="0"/>
              <a:t>Past metrics: Attrition: Separations and Retirements to see trends in turnover, esp. for positions classified as Mission Critical (MCO)</a:t>
            </a:r>
          </a:p>
          <a:p>
            <a:endParaRPr lang="en-US" baseline="0" dirty="0" smtClean="0"/>
          </a:p>
          <a:p>
            <a:pPr marL="0" lvl="1" defTabSz="900295"/>
            <a:r>
              <a:rPr lang="en-US" baseline="0" dirty="0" smtClean="0"/>
              <a:t>Future: Competencies: </a:t>
            </a:r>
            <a:r>
              <a:rPr lang="en-US" dirty="0" smtClean="0"/>
              <a:t>Know what you have, with respect to what you need and what you’re vulnerable of losing, so that you can prepare accordingly</a:t>
            </a:r>
          </a:p>
          <a:p>
            <a:endParaRPr lang="en-US" baseline="0" dirty="0" smtClean="0"/>
          </a:p>
          <a:p>
            <a:r>
              <a:rPr lang="en-US" baseline="0" dirty="0" smtClean="0"/>
              <a:t>* We piloted a Competency Based Workforce Planning with 3 orgs in our Ches Bay region:</a:t>
            </a:r>
          </a:p>
          <a:p>
            <a:r>
              <a:rPr lang="en-US" baseline="0" dirty="0" smtClean="0"/>
              <a:t>	- Asked managers what science competencies they “need”</a:t>
            </a:r>
          </a:p>
          <a:p>
            <a:r>
              <a:rPr lang="en-US" baseline="0" dirty="0" smtClean="0"/>
              <a:t>	- Asked employees – via survey – what science competencies they had (and at what proficiency level, etc.)</a:t>
            </a:r>
          </a:p>
          <a:p>
            <a:r>
              <a:rPr lang="en-US" baseline="0" dirty="0" smtClean="0"/>
              <a:t>What we get: A matrix of needs vs what we have, which we can marry with workforce personnel data to prepare for retirements, train for the future, hire and recruit for future needs, not just to replace what we had.</a:t>
            </a:r>
          </a:p>
          <a:p>
            <a:endParaRPr lang="en-US" baseline="0" dirty="0" smtClean="0"/>
          </a:p>
          <a:p>
            <a:pPr defTabSz="898495"/>
            <a:r>
              <a:rPr lang="en-US" dirty="0" smtClean="0"/>
              <a:t>Hierarchical display and functionality: Managers</a:t>
            </a:r>
            <a:r>
              <a:rPr lang="en-US" baseline="0" dirty="0" smtClean="0"/>
              <a:t> may “know (their) people”, but that next level up…or that organization next door might not…this gives insight to profile data, competency data and vulnerabilities, and in-process hiring actions</a:t>
            </a:r>
            <a:endParaRPr lang="en-US" dirty="0" smtClean="0"/>
          </a:p>
          <a:p>
            <a:endParaRPr lang="en-US" dirty="0" smtClean="0"/>
          </a:p>
        </p:txBody>
      </p:sp>
    </p:spTree>
    <p:extLst>
      <p:ext uri="{BB962C8B-B14F-4D97-AF65-F5344CB8AC3E}">
        <p14:creationId xmlns:p14="http://schemas.microsoft.com/office/powerpoint/2010/main" val="289944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165225" y="687388"/>
            <a:ext cx="4581525" cy="3436937"/>
          </a:xfrm>
          <a:ln/>
        </p:spPr>
      </p:sp>
      <p:sp>
        <p:nvSpPr>
          <p:cNvPr id="48130" name="Rectangle 3"/>
          <p:cNvSpPr>
            <a:spLocks noGrp="1" noChangeArrowheads="1"/>
          </p:cNvSpPr>
          <p:nvPr>
            <p:ph type="body" idx="1"/>
          </p:nvPr>
        </p:nvSpPr>
        <p:spPr>
          <a:noFill/>
          <a:ln/>
        </p:spPr>
        <p:txBody>
          <a:bodyPr/>
          <a:lstStyle/>
          <a:p>
            <a:r>
              <a:rPr lang="en-US" dirty="0" smtClean="0"/>
              <a:t>In the Pilot, and the GOAL for the future:</a:t>
            </a:r>
          </a:p>
        </p:txBody>
      </p:sp>
    </p:spTree>
    <p:extLst>
      <p:ext uri="{BB962C8B-B14F-4D97-AF65-F5344CB8AC3E}">
        <p14:creationId xmlns:p14="http://schemas.microsoft.com/office/powerpoint/2010/main" val="2130173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165225" y="687388"/>
            <a:ext cx="4581525" cy="3436937"/>
          </a:xfrm>
          <a:ln/>
        </p:spPr>
      </p:sp>
      <p:sp>
        <p:nvSpPr>
          <p:cNvPr id="48130" name="Rectangle 3"/>
          <p:cNvSpPr>
            <a:spLocks noGrp="1" noChangeArrowheads="1"/>
          </p:cNvSpPr>
          <p:nvPr>
            <p:ph type="body" idx="1"/>
          </p:nvPr>
        </p:nvSpPr>
        <p:spPr>
          <a:noFill/>
          <a:ln/>
        </p:spPr>
        <p:txBody>
          <a:bodyPr/>
          <a:lstStyle/>
          <a:p>
            <a:r>
              <a:rPr lang="en-US" dirty="0" smtClean="0"/>
              <a:t>Provides</a:t>
            </a:r>
            <a:r>
              <a:rPr lang="en-US" baseline="0" dirty="0" smtClean="0"/>
              <a:t> a high level look at the profile of a managers’ workforce – including some “standard” metrics that are required for a DOI workforce plan  - to provide:</a:t>
            </a:r>
          </a:p>
          <a:p>
            <a:pPr marL="168520" indent="-168520">
              <a:buFontTx/>
              <a:buChar char="-"/>
            </a:pPr>
            <a:r>
              <a:rPr lang="en-US" baseline="0" dirty="0" smtClean="0"/>
              <a:t>A quick look of what a manager has and how vulnerable their workforce is to retirement (i.e. retirement eligibility or years of service))</a:t>
            </a:r>
          </a:p>
          <a:p>
            <a:pPr marL="168520" indent="-168520">
              <a:buFontTx/>
              <a:buChar char="-"/>
            </a:pPr>
            <a:r>
              <a:rPr lang="en-US" baseline="0" dirty="0" smtClean="0"/>
              <a:t>Some quick answers to questions that too commonly come to HR (counts of employees, students, workschedule questions for telework, diversity, etc.)</a:t>
            </a:r>
          </a:p>
          <a:p>
            <a:pPr marL="168520" indent="-168520">
              <a:buFontTx/>
              <a:buChar char="-"/>
            </a:pPr>
            <a:endParaRPr lang="en-US" baseline="0" dirty="0" smtClean="0"/>
          </a:p>
          <a:p>
            <a:r>
              <a:rPr lang="en-US" baseline="0" dirty="0" smtClean="0"/>
              <a:t>Past metrics: Attrition: Separations and Retirements to see trends in turnover, esp. for positions classified as Mission Critical (MCO)</a:t>
            </a:r>
          </a:p>
          <a:p>
            <a:endParaRPr lang="en-US" baseline="0" dirty="0" smtClean="0"/>
          </a:p>
          <a:p>
            <a:pPr marL="0" lvl="1" defTabSz="900564"/>
            <a:r>
              <a:rPr lang="en-US" baseline="0" dirty="0" smtClean="0"/>
              <a:t>Future: Competencies: </a:t>
            </a:r>
            <a:r>
              <a:rPr lang="en-US" dirty="0" smtClean="0"/>
              <a:t>Know what you have, with respect to what you need and what you’re vulnerable of losing, so that you can prepare accordingly</a:t>
            </a:r>
          </a:p>
          <a:p>
            <a:endParaRPr lang="en-US" baseline="0" dirty="0" smtClean="0"/>
          </a:p>
          <a:p>
            <a:r>
              <a:rPr lang="en-US" baseline="0" dirty="0" smtClean="0"/>
              <a:t>* We piloted a Competency Based Workforce Planning with 3 orgs in our Ches Bay region:</a:t>
            </a:r>
          </a:p>
          <a:p>
            <a:r>
              <a:rPr lang="en-US" baseline="0" dirty="0" smtClean="0"/>
              <a:t>	- Asked managers what science competencies they “need”</a:t>
            </a:r>
          </a:p>
          <a:p>
            <a:r>
              <a:rPr lang="en-US" baseline="0" dirty="0" smtClean="0"/>
              <a:t>	- Asked employees – via survey – what science competencies they had (and at what proficiency level, etc.)</a:t>
            </a:r>
          </a:p>
          <a:p>
            <a:r>
              <a:rPr lang="en-US" baseline="0" dirty="0" smtClean="0"/>
              <a:t>What we get: A matrix of needs vs what we have, which we can marry with workforce personnel data to prepare for retirements, train for the future, hire and recruit for future needs, not just to replace what we had.</a:t>
            </a:r>
          </a:p>
          <a:p>
            <a:endParaRPr lang="en-US" baseline="0" dirty="0" smtClean="0"/>
          </a:p>
          <a:p>
            <a:pPr defTabSz="898764"/>
            <a:r>
              <a:rPr lang="en-US" dirty="0" smtClean="0"/>
              <a:t>Hierarchical display and functionality: Managers</a:t>
            </a:r>
            <a:r>
              <a:rPr lang="en-US" baseline="0" dirty="0" smtClean="0"/>
              <a:t> may “know (their) people”, but that next level up…or that organization next door might not…this gives insight to profile data, competency data and vulnerabilities, and in-process hiring actions</a:t>
            </a:r>
            <a:endParaRPr lang="en-US" dirty="0" smtClean="0"/>
          </a:p>
          <a:p>
            <a:endParaRPr lang="en-US" dirty="0" smtClean="0"/>
          </a:p>
        </p:txBody>
      </p:sp>
    </p:spTree>
    <p:extLst>
      <p:ext uri="{BB962C8B-B14F-4D97-AF65-F5344CB8AC3E}">
        <p14:creationId xmlns:p14="http://schemas.microsoft.com/office/powerpoint/2010/main" val="252700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xfrm>
            <a:off x="1165225" y="687388"/>
            <a:ext cx="4581525" cy="3436937"/>
          </a:xfrm>
          <a:ln/>
        </p:spPr>
      </p:sp>
      <p:sp>
        <p:nvSpPr>
          <p:cNvPr id="8499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024311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3167063"/>
            <a:ext cx="9144000" cy="3690937"/>
          </a:xfrm>
          <a:prstGeom prst="rect">
            <a:avLst/>
          </a:prstGeom>
          <a:gradFill rotWithShape="1">
            <a:gsLst>
              <a:gs pos="0">
                <a:srgbClr val="3E719C"/>
              </a:gs>
              <a:gs pos="100000">
                <a:srgbClr val="003466"/>
              </a:gs>
            </a:gsLst>
            <a:lin ang="2700000" scaled="1"/>
          </a:gradFill>
          <a:ln w="9525" algn="ctr">
            <a:noFill/>
            <a:miter lim="800000"/>
            <a:headEnd/>
            <a:tailEnd/>
          </a:ln>
          <a:effectLst/>
        </p:spPr>
        <p:txBody>
          <a:bodyPr wrap="none" lIns="91430" tIns="45715" rIns="91430" bIns="45715" anchor="ctr"/>
          <a:lstStyle/>
          <a:p>
            <a:pPr>
              <a:defRPr/>
            </a:pPr>
            <a:endParaRPr lang="en-US" dirty="0"/>
          </a:p>
        </p:txBody>
      </p:sp>
      <p:sp>
        <p:nvSpPr>
          <p:cNvPr id="5" name="Line 5"/>
          <p:cNvSpPr>
            <a:spLocks noChangeShapeType="1"/>
          </p:cNvSpPr>
          <p:nvPr userDrawn="1"/>
        </p:nvSpPr>
        <p:spPr bwMode="auto">
          <a:xfrm>
            <a:off x="0" y="3167063"/>
            <a:ext cx="9144000" cy="0"/>
          </a:xfrm>
          <a:prstGeom prst="line">
            <a:avLst/>
          </a:prstGeom>
          <a:noFill/>
          <a:ln w="101600">
            <a:solidFill>
              <a:srgbClr val="F2E8C8"/>
            </a:solidFill>
            <a:round/>
            <a:headEnd/>
            <a:tailEnd/>
          </a:ln>
          <a:effectLst/>
        </p:spPr>
        <p:txBody>
          <a:bodyPr/>
          <a:lstStyle/>
          <a:p>
            <a:pPr>
              <a:defRPr/>
            </a:pPr>
            <a:endParaRPr lang="en-US" dirty="0"/>
          </a:p>
        </p:txBody>
      </p:sp>
      <p:pic>
        <p:nvPicPr>
          <p:cNvPr id="6" name="Picture 6" descr="LOGO2"/>
          <p:cNvPicPr>
            <a:picLocks noChangeAspect="1" noChangeArrowheads="1"/>
          </p:cNvPicPr>
          <p:nvPr userDrawn="1"/>
        </p:nvPicPr>
        <p:blipFill>
          <a:blip r:embed="rId3"/>
          <a:srcRect/>
          <a:stretch>
            <a:fillRect/>
          </a:stretch>
        </p:blipFill>
        <p:spPr bwMode="auto">
          <a:xfrm>
            <a:off x="617538" y="3532188"/>
            <a:ext cx="1438275" cy="1727200"/>
          </a:xfrm>
          <a:prstGeom prst="rect">
            <a:avLst/>
          </a:prstGeom>
          <a:noFill/>
          <a:ln w="9525">
            <a:noFill/>
            <a:miter lim="800000"/>
            <a:headEnd/>
            <a:tailEnd/>
          </a:ln>
        </p:spPr>
      </p:pic>
      <p:sp>
        <p:nvSpPr>
          <p:cNvPr id="51203" name="Rectangle 3"/>
          <p:cNvSpPr>
            <a:spLocks noGrp="1" noChangeArrowheads="1"/>
          </p:cNvSpPr>
          <p:nvPr>
            <p:ph type="subTitle" idx="1"/>
          </p:nvPr>
        </p:nvSpPr>
        <p:spPr>
          <a:xfrm>
            <a:off x="2655888" y="4729163"/>
            <a:ext cx="6130925" cy="503237"/>
          </a:xfrm>
        </p:spPr>
        <p:txBody>
          <a:bodyPr>
            <a:spAutoFit/>
          </a:bodyPr>
          <a:lstStyle>
            <a:lvl1pPr marL="0" indent="0">
              <a:buFont typeface="Wingdings" pitchFamily="2" charset="2"/>
              <a:buNone/>
              <a:defRPr sz="3000">
                <a:solidFill>
                  <a:schemeClr val="bg1"/>
                </a:solidFill>
              </a:defRPr>
            </a:lvl1pPr>
          </a:lstStyle>
          <a:p>
            <a:r>
              <a:rPr lang="en-US"/>
              <a:t>Click to edit Master subtitle style</a:t>
            </a:r>
          </a:p>
        </p:txBody>
      </p:sp>
      <p:sp>
        <p:nvSpPr>
          <p:cNvPr id="51204" name="Rectangle 4"/>
          <p:cNvSpPr>
            <a:spLocks noGrp="1" noChangeArrowheads="1"/>
          </p:cNvSpPr>
          <p:nvPr>
            <p:ph type="ctrTitle"/>
          </p:nvPr>
        </p:nvSpPr>
        <p:spPr>
          <a:xfrm>
            <a:off x="2655888" y="3546475"/>
            <a:ext cx="6130925" cy="1079500"/>
          </a:xfrm>
        </p:spPr>
        <p:txBody>
          <a:bodyPr/>
          <a:lstStyle>
            <a:lvl1pPr>
              <a:defRPr sz="3400">
                <a:solidFill>
                  <a:schemeClr val="bg1"/>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596FD3E6-3C13-4985-907A-FDB9B03215B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19063"/>
            <a:ext cx="2133600" cy="6218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19063"/>
            <a:ext cx="6248400" cy="6218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50A22958-83C4-48DE-A5F3-57E56BF5179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6825" y="119063"/>
            <a:ext cx="7572375" cy="1089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539875"/>
            <a:ext cx="4191000" cy="4797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39875"/>
            <a:ext cx="4191000" cy="4797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F1C85EBE-5EE4-47E9-9A7E-01E85DD70E4C}"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normAutofit/>
          </a:bodyPr>
          <a:lstStyle/>
          <a:p>
            <a:pPr lvl="0"/>
            <a:endParaRPr lang="en-US" noProof="0" dirty="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E1ACA5F2-6715-44D6-AD8F-74B645D272A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66825" y="119063"/>
            <a:ext cx="7572375" cy="1089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539875"/>
            <a:ext cx="4191000" cy="4797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39875"/>
            <a:ext cx="4191000" cy="2322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14788"/>
            <a:ext cx="4191000" cy="2322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a:ln/>
        </p:spPr>
        <p:txBody>
          <a:bodyPr/>
          <a:lstStyle>
            <a:lvl1pPr>
              <a:defRPr/>
            </a:lvl1pPr>
          </a:lstStyle>
          <a:p>
            <a:pPr>
              <a:defRPr/>
            </a:pPr>
            <a:fld id="{DF90FFF6-B84E-418A-BA18-DCAA960C8DC7}"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66825" y="119063"/>
            <a:ext cx="7572375" cy="1089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539875"/>
            <a:ext cx="8534400" cy="4797425"/>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fld id="{5FA62FA7-81BA-48FB-92E3-9DF1AABFE8CA}"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19063"/>
            <a:ext cx="8534400" cy="6218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EEEFE139-2703-4217-AE35-8ECA059E89BE}"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641107F-57BA-48B5-B0FB-BBA7541BB96D}"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CC0E52E-DFA4-4282-8740-090E7842C90E}"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66EEAF-D088-43DD-97EE-EFFDD1FF08B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36A9CF58-27AF-4211-8286-186B36D0573A}"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F6830E4-D1CE-469E-9570-CEA7103E68FC}"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D001894-ACF9-4825-8AA0-D722165426C6}"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F88BC9A-C7F0-436A-B00E-994FE1477CEB}"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4DA37A1-6ABE-44BD-94BC-D8F87FBEF1FF}"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EB2C207-9208-4564-A89D-105FFCDDC3EA}"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463A7AF-E81B-4102-846A-D735A79A8167}"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3FCFA2D-C455-4336-A6DD-3AB33136C681}"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4251805-3735-49C3-8CB0-D09EB0EA412D}"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3167063"/>
            <a:ext cx="9144000" cy="3690937"/>
          </a:xfrm>
          <a:prstGeom prst="rect">
            <a:avLst/>
          </a:prstGeom>
          <a:gradFill rotWithShape="1">
            <a:gsLst>
              <a:gs pos="0">
                <a:srgbClr val="3E719C"/>
              </a:gs>
              <a:gs pos="100000">
                <a:srgbClr val="003466"/>
              </a:gs>
            </a:gsLst>
            <a:lin ang="2700000" scaled="1"/>
          </a:gradFill>
          <a:ln w="9525" algn="ctr">
            <a:noFill/>
            <a:miter lim="800000"/>
            <a:headEnd/>
            <a:tailEnd/>
          </a:ln>
          <a:effectLst/>
        </p:spPr>
        <p:txBody>
          <a:bodyPr wrap="none" lIns="91430" tIns="45715" rIns="91430" bIns="45715" anchor="ctr"/>
          <a:lstStyle/>
          <a:p>
            <a:pPr>
              <a:defRPr/>
            </a:pPr>
            <a:endParaRPr lang="en-US" dirty="0"/>
          </a:p>
        </p:txBody>
      </p:sp>
      <p:sp>
        <p:nvSpPr>
          <p:cNvPr id="5" name="Line 5"/>
          <p:cNvSpPr>
            <a:spLocks noChangeShapeType="1"/>
          </p:cNvSpPr>
          <p:nvPr userDrawn="1"/>
        </p:nvSpPr>
        <p:spPr bwMode="auto">
          <a:xfrm>
            <a:off x="0" y="3167063"/>
            <a:ext cx="9144000" cy="0"/>
          </a:xfrm>
          <a:prstGeom prst="line">
            <a:avLst/>
          </a:prstGeom>
          <a:noFill/>
          <a:ln w="101600">
            <a:solidFill>
              <a:srgbClr val="F2E8C8"/>
            </a:solidFill>
            <a:round/>
            <a:headEnd/>
            <a:tailEnd/>
          </a:ln>
          <a:effectLst/>
        </p:spPr>
        <p:txBody>
          <a:bodyPr/>
          <a:lstStyle/>
          <a:p>
            <a:pPr>
              <a:defRPr/>
            </a:pPr>
            <a:endParaRPr lang="en-US" dirty="0"/>
          </a:p>
        </p:txBody>
      </p:sp>
      <p:pic>
        <p:nvPicPr>
          <p:cNvPr id="6" name="Picture 6" descr="LOGO2"/>
          <p:cNvPicPr>
            <a:picLocks noChangeAspect="1" noChangeArrowheads="1"/>
          </p:cNvPicPr>
          <p:nvPr userDrawn="1"/>
        </p:nvPicPr>
        <p:blipFill>
          <a:blip r:embed="rId3"/>
          <a:srcRect/>
          <a:stretch>
            <a:fillRect/>
          </a:stretch>
        </p:blipFill>
        <p:spPr bwMode="auto">
          <a:xfrm>
            <a:off x="617538" y="3532188"/>
            <a:ext cx="1438275" cy="1727200"/>
          </a:xfrm>
          <a:prstGeom prst="rect">
            <a:avLst/>
          </a:prstGeom>
          <a:noFill/>
          <a:ln w="9525">
            <a:noFill/>
            <a:miter lim="800000"/>
            <a:headEnd/>
            <a:tailEnd/>
          </a:ln>
        </p:spPr>
      </p:pic>
      <p:sp>
        <p:nvSpPr>
          <p:cNvPr id="54275" name="Rectangle 3"/>
          <p:cNvSpPr>
            <a:spLocks noGrp="1" noChangeArrowheads="1"/>
          </p:cNvSpPr>
          <p:nvPr>
            <p:ph type="subTitle" idx="1"/>
          </p:nvPr>
        </p:nvSpPr>
        <p:spPr>
          <a:xfrm>
            <a:off x="2655888" y="4729163"/>
            <a:ext cx="6130925" cy="503237"/>
          </a:xfrm>
        </p:spPr>
        <p:txBody>
          <a:bodyPr>
            <a:spAutoFit/>
          </a:bodyPr>
          <a:lstStyle>
            <a:lvl1pPr marL="0" indent="0">
              <a:buFont typeface="Wingdings" pitchFamily="2" charset="2"/>
              <a:buNone/>
              <a:defRPr sz="3000">
                <a:solidFill>
                  <a:schemeClr val="bg1"/>
                </a:solidFill>
              </a:defRPr>
            </a:lvl1pPr>
          </a:lstStyle>
          <a:p>
            <a:r>
              <a:rPr lang="en-US"/>
              <a:t>Click to edit Master subtitle style</a:t>
            </a:r>
          </a:p>
        </p:txBody>
      </p:sp>
      <p:sp>
        <p:nvSpPr>
          <p:cNvPr id="54276" name="Rectangle 4"/>
          <p:cNvSpPr>
            <a:spLocks noGrp="1" noChangeArrowheads="1"/>
          </p:cNvSpPr>
          <p:nvPr>
            <p:ph type="ctrTitle"/>
          </p:nvPr>
        </p:nvSpPr>
        <p:spPr>
          <a:xfrm>
            <a:off x="2655888" y="3546475"/>
            <a:ext cx="6130925" cy="1079500"/>
          </a:xfrm>
        </p:spPr>
        <p:txBody>
          <a:bodyPr/>
          <a:lstStyle>
            <a:lvl1pPr>
              <a:defRPr sz="3400">
                <a:solidFill>
                  <a:schemeClr val="bg1"/>
                </a:solidFill>
              </a:defRPr>
            </a:lvl1pPr>
          </a:lstStyle>
          <a:p>
            <a:r>
              <a:rPr lang="en-US"/>
              <a:t>Click to edit Master 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5C58B474-969E-49C8-86D5-4346F67A082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01367BBC-0DA0-4EAA-9BA7-F09AF8DC240B}"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344A3CFB-5B78-42CD-832A-0EA2BC006EDF}"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39875"/>
            <a:ext cx="4191000"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39875"/>
            <a:ext cx="4191000"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C5FC1662-ED82-44A2-BCA0-D4B268667C6C}"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871B8038-C588-4197-91F3-CA6832F5725D}"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6CFB4787-010E-4E8D-B2B5-DA579F7056FD}"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03697D0-000B-427D-9189-D8DFF0963FB8}"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83CD994-73CD-4F52-A744-559E0BF719C1}"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7A7D0418-B451-4046-9240-323569AD8F6A}"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7AB88ED5-CFBA-4243-9C6F-E2EC288C942E}"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19063"/>
            <a:ext cx="2133600" cy="6218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19063"/>
            <a:ext cx="6248400" cy="6218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826506EA-0381-44E5-B104-D75F9135CC0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39875"/>
            <a:ext cx="4191000"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39875"/>
            <a:ext cx="4191000"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BE5067F1-11A7-4E69-AB12-22AC26EFB84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5AA9E030-F593-4BC9-B4C4-87C488A889B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871F22B0-ABCB-4D69-9FA6-90E22E702E4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E5015FAB-0699-431C-AA01-B8AB788D104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9214F648-D05F-41E7-A503-65BDD582AAF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C4D0AD4-F69C-4D0D-8756-A8B7D2DCD19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itle Banner"/>
          <p:cNvPicPr>
            <a:picLocks noChangeAspect="1" noChangeArrowheads="1"/>
          </p:cNvPicPr>
          <p:nvPr userDrawn="1"/>
        </p:nvPicPr>
        <p:blipFill>
          <a:blip r:embed="rId18"/>
          <a:srcRect/>
          <a:stretch>
            <a:fillRect/>
          </a:stretch>
        </p:blipFill>
        <p:spPr bwMode="auto">
          <a:xfrm>
            <a:off x="0" y="0"/>
            <a:ext cx="9144000" cy="1200150"/>
          </a:xfrm>
          <a:prstGeom prst="rect">
            <a:avLst/>
          </a:prstGeom>
          <a:noFill/>
          <a:ln w="9525">
            <a:noFill/>
            <a:miter lim="800000"/>
            <a:headEnd/>
            <a:tailEnd/>
          </a:ln>
        </p:spPr>
      </p:pic>
      <p:pic>
        <p:nvPicPr>
          <p:cNvPr id="1027" name="Picture 3" descr="LOGO2"/>
          <p:cNvPicPr>
            <a:picLocks noChangeAspect="1" noChangeArrowheads="1"/>
          </p:cNvPicPr>
          <p:nvPr userDrawn="1"/>
        </p:nvPicPr>
        <p:blipFill>
          <a:blip r:embed="rId19"/>
          <a:srcRect/>
          <a:stretch>
            <a:fillRect/>
          </a:stretch>
        </p:blipFill>
        <p:spPr bwMode="auto">
          <a:xfrm>
            <a:off x="269875" y="160338"/>
            <a:ext cx="773113" cy="927100"/>
          </a:xfrm>
          <a:prstGeom prst="rect">
            <a:avLst/>
          </a:prstGeom>
          <a:noFill/>
          <a:ln w="9525">
            <a:noFill/>
            <a:miter lim="800000"/>
            <a:headEnd/>
            <a:tailEnd/>
          </a:ln>
        </p:spPr>
      </p:pic>
      <p:sp>
        <p:nvSpPr>
          <p:cNvPr id="50180" name="Line 4"/>
          <p:cNvSpPr>
            <a:spLocks noChangeShapeType="1"/>
          </p:cNvSpPr>
          <p:nvPr userDrawn="1"/>
        </p:nvSpPr>
        <p:spPr bwMode="auto">
          <a:xfrm>
            <a:off x="0" y="1235075"/>
            <a:ext cx="9144000" cy="0"/>
          </a:xfrm>
          <a:prstGeom prst="line">
            <a:avLst/>
          </a:prstGeom>
          <a:noFill/>
          <a:ln w="53975">
            <a:solidFill>
              <a:srgbClr val="F2E8C8"/>
            </a:solidFill>
            <a:round/>
            <a:headEnd/>
            <a:tailEnd/>
          </a:ln>
          <a:effectLst/>
        </p:spPr>
        <p:txBody>
          <a:bodyPr/>
          <a:lstStyle/>
          <a:p>
            <a:pPr>
              <a:defRPr/>
            </a:pPr>
            <a:endParaRPr lang="en-US" dirty="0"/>
          </a:p>
        </p:txBody>
      </p:sp>
      <p:sp>
        <p:nvSpPr>
          <p:cNvPr id="50181" name="Rectangle 5"/>
          <p:cNvSpPr>
            <a:spLocks noGrp="1" noChangeArrowheads="1"/>
          </p:cNvSpPr>
          <p:nvPr>
            <p:ph type="sldNum" sz="quarter" idx="4"/>
          </p:nvPr>
        </p:nvSpPr>
        <p:spPr bwMode="auto">
          <a:xfrm>
            <a:off x="6797675"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003366"/>
                </a:solidFill>
              </a:defRPr>
            </a:lvl1pPr>
          </a:lstStyle>
          <a:p>
            <a:pPr>
              <a:defRPr/>
            </a:pPr>
            <a:fld id="{3E83D48D-F8D7-4B33-930B-74772BA0308C}" type="slidenum">
              <a:rPr lang="en-US"/>
              <a:pPr>
                <a:defRPr/>
              </a:pPr>
              <a:t>‹#›</a:t>
            </a:fld>
            <a:endParaRPr lang="en-US" dirty="0"/>
          </a:p>
        </p:txBody>
      </p:sp>
      <p:sp>
        <p:nvSpPr>
          <p:cNvPr id="1030" name="Rectangle 6"/>
          <p:cNvSpPr>
            <a:spLocks noGrp="1" noChangeArrowheads="1"/>
          </p:cNvSpPr>
          <p:nvPr>
            <p:ph type="body" idx="1"/>
          </p:nvPr>
        </p:nvSpPr>
        <p:spPr bwMode="auto">
          <a:xfrm>
            <a:off x="304800" y="1539875"/>
            <a:ext cx="8534400" cy="4797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title"/>
          </p:nvPr>
        </p:nvSpPr>
        <p:spPr bwMode="auto">
          <a:xfrm>
            <a:off x="1266825" y="119063"/>
            <a:ext cx="7572375" cy="1089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91" r:id="rId1"/>
    <p:sldLayoutId id="2147483669" r:id="rId2"/>
    <p:sldLayoutId id="2147483668" r:id="rId3"/>
    <p:sldLayoutId id="2147483667" r:id="rId4"/>
    <p:sldLayoutId id="2147483666" r:id="rId5"/>
    <p:sldLayoutId id="2147483665" r:id="rId6"/>
    <p:sldLayoutId id="2147483664" r:id="rId7"/>
    <p:sldLayoutId id="2147483663" r:id="rId8"/>
    <p:sldLayoutId id="2147483662" r:id="rId9"/>
    <p:sldLayoutId id="2147483661" r:id="rId10"/>
    <p:sldLayoutId id="2147483660" r:id="rId11"/>
    <p:sldLayoutId id="2147483659" r:id="rId12"/>
    <p:sldLayoutId id="2147483692" r:id="rId13"/>
    <p:sldLayoutId id="2147483658" r:id="rId14"/>
    <p:sldLayoutId id="2147483657" r:id="rId15"/>
    <p:sldLayoutId id="2147483656" r:id="rId16"/>
  </p:sldLayoutIdLst>
  <p:txStyles>
    <p:titleStyle>
      <a:lvl1pPr algn="l" rtl="0" eaLnBrk="0" fontAlgn="base" hangingPunct="0">
        <a:lnSpc>
          <a:spcPct val="90000"/>
        </a:lnSpc>
        <a:spcBef>
          <a:spcPct val="0"/>
        </a:spcBef>
        <a:spcAft>
          <a:spcPct val="0"/>
        </a:spcAft>
        <a:defRPr sz="2800" b="1">
          <a:solidFill>
            <a:srgbClr val="FFFFFF"/>
          </a:solidFill>
          <a:latin typeface="+mj-lt"/>
          <a:ea typeface="+mj-ea"/>
          <a:cs typeface="+mj-cs"/>
        </a:defRPr>
      </a:lvl1pPr>
      <a:lvl2pPr algn="l" rtl="0" eaLnBrk="0" fontAlgn="base" hangingPunct="0">
        <a:lnSpc>
          <a:spcPct val="90000"/>
        </a:lnSpc>
        <a:spcBef>
          <a:spcPct val="0"/>
        </a:spcBef>
        <a:spcAft>
          <a:spcPct val="0"/>
        </a:spcAft>
        <a:defRPr sz="2800" b="1">
          <a:solidFill>
            <a:srgbClr val="FFFFFF"/>
          </a:solidFill>
          <a:latin typeface="Arial" charset="0"/>
        </a:defRPr>
      </a:lvl2pPr>
      <a:lvl3pPr algn="l" rtl="0" eaLnBrk="0" fontAlgn="base" hangingPunct="0">
        <a:lnSpc>
          <a:spcPct val="90000"/>
        </a:lnSpc>
        <a:spcBef>
          <a:spcPct val="0"/>
        </a:spcBef>
        <a:spcAft>
          <a:spcPct val="0"/>
        </a:spcAft>
        <a:defRPr sz="2800" b="1">
          <a:solidFill>
            <a:srgbClr val="FFFFFF"/>
          </a:solidFill>
          <a:latin typeface="Arial" charset="0"/>
        </a:defRPr>
      </a:lvl3pPr>
      <a:lvl4pPr algn="l" rtl="0" eaLnBrk="0" fontAlgn="base" hangingPunct="0">
        <a:lnSpc>
          <a:spcPct val="90000"/>
        </a:lnSpc>
        <a:spcBef>
          <a:spcPct val="0"/>
        </a:spcBef>
        <a:spcAft>
          <a:spcPct val="0"/>
        </a:spcAft>
        <a:defRPr sz="2800" b="1">
          <a:solidFill>
            <a:srgbClr val="FFFFFF"/>
          </a:solidFill>
          <a:latin typeface="Arial" charset="0"/>
        </a:defRPr>
      </a:lvl4pPr>
      <a:lvl5pPr algn="l" rtl="0" eaLnBrk="0" fontAlgn="base" hangingPunct="0">
        <a:lnSpc>
          <a:spcPct val="90000"/>
        </a:lnSpc>
        <a:spcBef>
          <a:spcPct val="0"/>
        </a:spcBef>
        <a:spcAft>
          <a:spcPct val="0"/>
        </a:spcAft>
        <a:defRPr sz="2800" b="1">
          <a:solidFill>
            <a:srgbClr val="FFFFFF"/>
          </a:solidFill>
          <a:latin typeface="Arial" charset="0"/>
        </a:defRPr>
      </a:lvl5pPr>
      <a:lvl6pPr marL="457200" algn="l" rtl="0" fontAlgn="base">
        <a:lnSpc>
          <a:spcPct val="90000"/>
        </a:lnSpc>
        <a:spcBef>
          <a:spcPct val="0"/>
        </a:spcBef>
        <a:spcAft>
          <a:spcPct val="0"/>
        </a:spcAft>
        <a:defRPr sz="2800" b="1">
          <a:solidFill>
            <a:srgbClr val="FFFFFF"/>
          </a:solidFill>
          <a:latin typeface="Arial" charset="0"/>
        </a:defRPr>
      </a:lvl6pPr>
      <a:lvl7pPr marL="914400" algn="l" rtl="0" fontAlgn="base">
        <a:lnSpc>
          <a:spcPct val="90000"/>
        </a:lnSpc>
        <a:spcBef>
          <a:spcPct val="0"/>
        </a:spcBef>
        <a:spcAft>
          <a:spcPct val="0"/>
        </a:spcAft>
        <a:defRPr sz="2800" b="1">
          <a:solidFill>
            <a:srgbClr val="FFFFFF"/>
          </a:solidFill>
          <a:latin typeface="Arial" charset="0"/>
        </a:defRPr>
      </a:lvl7pPr>
      <a:lvl8pPr marL="1371600" algn="l" rtl="0" fontAlgn="base">
        <a:lnSpc>
          <a:spcPct val="90000"/>
        </a:lnSpc>
        <a:spcBef>
          <a:spcPct val="0"/>
        </a:spcBef>
        <a:spcAft>
          <a:spcPct val="0"/>
        </a:spcAft>
        <a:defRPr sz="2800" b="1">
          <a:solidFill>
            <a:srgbClr val="FFFFFF"/>
          </a:solidFill>
          <a:latin typeface="Arial" charset="0"/>
        </a:defRPr>
      </a:lvl8pPr>
      <a:lvl9pPr marL="1828800" algn="l" rtl="0" fontAlgn="base">
        <a:lnSpc>
          <a:spcPct val="90000"/>
        </a:lnSpc>
        <a:spcBef>
          <a:spcPct val="0"/>
        </a:spcBef>
        <a:spcAft>
          <a:spcPct val="0"/>
        </a:spcAft>
        <a:defRPr sz="2800" b="1">
          <a:solidFill>
            <a:srgbClr val="FFFFFF"/>
          </a:solidFill>
          <a:latin typeface="Arial" charset="0"/>
        </a:defRPr>
      </a:lvl9pPr>
    </p:titleStyle>
    <p:bodyStyle>
      <a:lvl1pPr marL="230188" indent="-230188" algn="l" rtl="0" eaLnBrk="0" fontAlgn="base" hangingPunct="0">
        <a:lnSpc>
          <a:spcPct val="90000"/>
        </a:lnSpc>
        <a:spcBef>
          <a:spcPct val="50000"/>
        </a:spcBef>
        <a:spcAft>
          <a:spcPct val="0"/>
        </a:spcAft>
        <a:buClr>
          <a:srgbClr val="4C4C4C"/>
        </a:buClr>
        <a:buFont typeface="Wingdings" pitchFamily="2" charset="2"/>
        <a:buChar char="§"/>
        <a:defRPr sz="2400">
          <a:solidFill>
            <a:srgbClr val="4C4C4C"/>
          </a:solidFill>
          <a:latin typeface="+mn-lt"/>
          <a:ea typeface="+mn-ea"/>
          <a:cs typeface="+mn-cs"/>
        </a:defRPr>
      </a:lvl1pPr>
      <a:lvl2pPr marL="685800" indent="-228600" algn="l" rtl="0" eaLnBrk="0" fontAlgn="base" hangingPunct="0">
        <a:lnSpc>
          <a:spcPct val="90000"/>
        </a:lnSpc>
        <a:spcBef>
          <a:spcPct val="40000"/>
        </a:spcBef>
        <a:spcAft>
          <a:spcPct val="0"/>
        </a:spcAft>
        <a:buClr>
          <a:srgbClr val="4C4C4C"/>
        </a:buClr>
        <a:buFont typeface="Wingdings" pitchFamily="2" charset="2"/>
        <a:buChar char="§"/>
        <a:defRPr sz="2000">
          <a:solidFill>
            <a:srgbClr val="4C4C4C"/>
          </a:solidFill>
          <a:latin typeface="+mn-lt"/>
        </a:defRPr>
      </a:lvl2pPr>
      <a:lvl3pPr marL="1030288" indent="-173038" algn="l" rtl="0" eaLnBrk="0" fontAlgn="base" hangingPunct="0">
        <a:lnSpc>
          <a:spcPct val="90000"/>
        </a:lnSpc>
        <a:spcBef>
          <a:spcPct val="30000"/>
        </a:spcBef>
        <a:spcAft>
          <a:spcPct val="0"/>
        </a:spcAft>
        <a:buClr>
          <a:srgbClr val="4C4C4C"/>
        </a:buClr>
        <a:buChar char="•"/>
        <a:defRPr>
          <a:solidFill>
            <a:srgbClr val="4C4C4C"/>
          </a:solidFill>
          <a:latin typeface="+mn-lt"/>
        </a:defRPr>
      </a:lvl3pPr>
      <a:lvl4pPr marL="1371600" indent="-171450" algn="l" rtl="0" eaLnBrk="0" fontAlgn="base" hangingPunct="0">
        <a:lnSpc>
          <a:spcPct val="90000"/>
        </a:lnSpc>
        <a:spcBef>
          <a:spcPct val="30000"/>
        </a:spcBef>
        <a:spcAft>
          <a:spcPct val="0"/>
        </a:spcAft>
        <a:buClr>
          <a:srgbClr val="4C4C4C"/>
        </a:buClr>
        <a:buChar char="•"/>
        <a:defRPr sz="1600">
          <a:solidFill>
            <a:srgbClr val="4C4C4C"/>
          </a:solidFill>
          <a:latin typeface="+mn-lt"/>
        </a:defRPr>
      </a:lvl4pPr>
      <a:lvl5pPr marL="1657350" indent="-171450" algn="l" rtl="0" eaLnBrk="0" fontAlgn="base" hangingPunct="0">
        <a:lnSpc>
          <a:spcPct val="90000"/>
        </a:lnSpc>
        <a:spcBef>
          <a:spcPct val="30000"/>
        </a:spcBef>
        <a:spcAft>
          <a:spcPct val="0"/>
        </a:spcAft>
        <a:buClr>
          <a:srgbClr val="4C4C4C"/>
        </a:buClr>
        <a:defRPr sz="1600">
          <a:solidFill>
            <a:srgbClr val="4C4C4C"/>
          </a:solidFill>
          <a:latin typeface="+mn-lt"/>
        </a:defRPr>
      </a:lvl5pPr>
      <a:lvl6pPr marL="2114550" indent="-171450" algn="l" rtl="0" fontAlgn="base">
        <a:lnSpc>
          <a:spcPct val="90000"/>
        </a:lnSpc>
        <a:spcBef>
          <a:spcPct val="30000"/>
        </a:spcBef>
        <a:spcAft>
          <a:spcPct val="0"/>
        </a:spcAft>
        <a:buClr>
          <a:srgbClr val="4C4C4C"/>
        </a:buClr>
        <a:defRPr sz="1600">
          <a:solidFill>
            <a:srgbClr val="4C4C4C"/>
          </a:solidFill>
          <a:latin typeface="+mn-lt"/>
        </a:defRPr>
      </a:lvl6pPr>
      <a:lvl7pPr marL="2571750" indent="-171450" algn="l" rtl="0" fontAlgn="base">
        <a:lnSpc>
          <a:spcPct val="90000"/>
        </a:lnSpc>
        <a:spcBef>
          <a:spcPct val="30000"/>
        </a:spcBef>
        <a:spcAft>
          <a:spcPct val="0"/>
        </a:spcAft>
        <a:buClr>
          <a:srgbClr val="4C4C4C"/>
        </a:buClr>
        <a:defRPr sz="1600">
          <a:solidFill>
            <a:srgbClr val="4C4C4C"/>
          </a:solidFill>
          <a:latin typeface="+mn-lt"/>
        </a:defRPr>
      </a:lvl7pPr>
      <a:lvl8pPr marL="3028950" indent="-171450" algn="l" rtl="0" fontAlgn="base">
        <a:lnSpc>
          <a:spcPct val="90000"/>
        </a:lnSpc>
        <a:spcBef>
          <a:spcPct val="30000"/>
        </a:spcBef>
        <a:spcAft>
          <a:spcPct val="0"/>
        </a:spcAft>
        <a:buClr>
          <a:srgbClr val="4C4C4C"/>
        </a:buClr>
        <a:defRPr sz="1600">
          <a:solidFill>
            <a:srgbClr val="4C4C4C"/>
          </a:solidFill>
          <a:latin typeface="+mn-lt"/>
        </a:defRPr>
      </a:lvl8pPr>
      <a:lvl9pPr marL="3486150" indent="-171450" algn="l" rtl="0" fontAlgn="base">
        <a:lnSpc>
          <a:spcPct val="90000"/>
        </a:lnSpc>
        <a:spcBef>
          <a:spcPct val="30000"/>
        </a:spcBef>
        <a:spcAft>
          <a:spcPct val="0"/>
        </a:spcAft>
        <a:buClr>
          <a:srgbClr val="4C4C4C"/>
        </a:buClr>
        <a:defRPr sz="1600">
          <a:solidFill>
            <a:srgbClr val="4C4C4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7B48548-4C59-4522-B553-4FB6852AC94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0" r:id="rId1"/>
    <p:sldLayoutId id="2147483679" r:id="rId2"/>
    <p:sldLayoutId id="2147483678" r:id="rId3"/>
    <p:sldLayoutId id="2147483677" r:id="rId4"/>
    <p:sldLayoutId id="2147483676" r:id="rId5"/>
    <p:sldLayoutId id="2147483675" r:id="rId6"/>
    <p:sldLayoutId id="2147483674" r:id="rId7"/>
    <p:sldLayoutId id="2147483673" r:id="rId8"/>
    <p:sldLayoutId id="2147483672" r:id="rId9"/>
    <p:sldLayoutId id="2147483671" r:id="rId10"/>
    <p:sldLayoutId id="214748367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30722" name="Picture 2" descr="Title Banner"/>
          <p:cNvPicPr>
            <a:picLocks noChangeAspect="1" noChangeArrowheads="1"/>
          </p:cNvPicPr>
          <p:nvPr userDrawn="1"/>
        </p:nvPicPr>
        <p:blipFill>
          <a:blip r:embed="rId13"/>
          <a:srcRect/>
          <a:stretch>
            <a:fillRect/>
          </a:stretch>
        </p:blipFill>
        <p:spPr bwMode="auto">
          <a:xfrm>
            <a:off x="0" y="0"/>
            <a:ext cx="9144000" cy="1200150"/>
          </a:xfrm>
          <a:prstGeom prst="rect">
            <a:avLst/>
          </a:prstGeom>
          <a:noFill/>
          <a:ln w="9525">
            <a:noFill/>
            <a:miter lim="800000"/>
            <a:headEnd/>
            <a:tailEnd/>
          </a:ln>
        </p:spPr>
      </p:pic>
      <p:pic>
        <p:nvPicPr>
          <p:cNvPr id="30723" name="Picture 3" descr="LOGO2"/>
          <p:cNvPicPr>
            <a:picLocks noChangeAspect="1" noChangeArrowheads="1"/>
          </p:cNvPicPr>
          <p:nvPr userDrawn="1"/>
        </p:nvPicPr>
        <p:blipFill>
          <a:blip r:embed="rId14"/>
          <a:srcRect/>
          <a:stretch>
            <a:fillRect/>
          </a:stretch>
        </p:blipFill>
        <p:spPr bwMode="auto">
          <a:xfrm>
            <a:off x="269875" y="160338"/>
            <a:ext cx="773113" cy="927100"/>
          </a:xfrm>
          <a:prstGeom prst="rect">
            <a:avLst/>
          </a:prstGeom>
          <a:noFill/>
          <a:ln w="9525">
            <a:noFill/>
            <a:miter lim="800000"/>
            <a:headEnd/>
            <a:tailEnd/>
          </a:ln>
        </p:spPr>
      </p:pic>
      <p:sp>
        <p:nvSpPr>
          <p:cNvPr id="53252" name="Line 4"/>
          <p:cNvSpPr>
            <a:spLocks noChangeShapeType="1"/>
          </p:cNvSpPr>
          <p:nvPr userDrawn="1"/>
        </p:nvSpPr>
        <p:spPr bwMode="auto">
          <a:xfrm>
            <a:off x="0" y="1235075"/>
            <a:ext cx="9144000" cy="0"/>
          </a:xfrm>
          <a:prstGeom prst="line">
            <a:avLst/>
          </a:prstGeom>
          <a:noFill/>
          <a:ln w="53975">
            <a:solidFill>
              <a:srgbClr val="F2E8C8"/>
            </a:solidFill>
            <a:round/>
            <a:headEnd/>
            <a:tailEnd/>
          </a:ln>
          <a:effectLst/>
        </p:spPr>
        <p:txBody>
          <a:bodyPr/>
          <a:lstStyle/>
          <a:p>
            <a:pPr>
              <a:defRPr/>
            </a:pPr>
            <a:endParaRPr lang="en-US" dirty="0"/>
          </a:p>
        </p:txBody>
      </p:sp>
      <p:sp>
        <p:nvSpPr>
          <p:cNvPr id="53253" name="Rectangle 5"/>
          <p:cNvSpPr>
            <a:spLocks noGrp="1" noChangeArrowheads="1"/>
          </p:cNvSpPr>
          <p:nvPr>
            <p:ph type="sldNum" sz="quarter" idx="4"/>
          </p:nvPr>
        </p:nvSpPr>
        <p:spPr bwMode="auto">
          <a:xfrm>
            <a:off x="6797675"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003366"/>
                </a:solidFill>
              </a:defRPr>
            </a:lvl1pPr>
          </a:lstStyle>
          <a:p>
            <a:pPr>
              <a:defRPr/>
            </a:pPr>
            <a:fld id="{9635FD5D-CF64-43D5-9DF1-D871459DD2A8}" type="slidenum">
              <a:rPr lang="en-US"/>
              <a:pPr>
                <a:defRPr/>
              </a:pPr>
              <a:t>‹#›</a:t>
            </a:fld>
            <a:endParaRPr lang="en-US" dirty="0"/>
          </a:p>
        </p:txBody>
      </p:sp>
      <p:sp>
        <p:nvSpPr>
          <p:cNvPr id="30726" name="Rectangle 6"/>
          <p:cNvSpPr>
            <a:spLocks noGrp="1" noChangeArrowheads="1"/>
          </p:cNvSpPr>
          <p:nvPr>
            <p:ph type="body" idx="1"/>
          </p:nvPr>
        </p:nvSpPr>
        <p:spPr bwMode="auto">
          <a:xfrm>
            <a:off x="304800" y="1539875"/>
            <a:ext cx="8534400" cy="4797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7" name="Rectangle 7"/>
          <p:cNvSpPr>
            <a:spLocks noGrp="1" noChangeArrowheads="1"/>
          </p:cNvSpPr>
          <p:nvPr>
            <p:ph type="title"/>
          </p:nvPr>
        </p:nvSpPr>
        <p:spPr bwMode="auto">
          <a:xfrm>
            <a:off x="1266825" y="119063"/>
            <a:ext cx="7572375" cy="1089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93" r:id="rId1"/>
    <p:sldLayoutId id="2147483690" r:id="rId2"/>
    <p:sldLayoutId id="2147483689" r:id="rId3"/>
    <p:sldLayoutId id="2147483688" r:id="rId4"/>
    <p:sldLayoutId id="2147483687" r:id="rId5"/>
    <p:sldLayoutId id="2147483686" r:id="rId6"/>
    <p:sldLayoutId id="2147483685" r:id="rId7"/>
    <p:sldLayoutId id="2147483684" r:id="rId8"/>
    <p:sldLayoutId id="2147483683" r:id="rId9"/>
    <p:sldLayoutId id="2147483682" r:id="rId10"/>
    <p:sldLayoutId id="2147483681" r:id="rId11"/>
  </p:sldLayoutIdLst>
  <p:txStyles>
    <p:titleStyle>
      <a:lvl1pPr algn="l" rtl="0" eaLnBrk="0" fontAlgn="base" hangingPunct="0">
        <a:lnSpc>
          <a:spcPct val="90000"/>
        </a:lnSpc>
        <a:spcBef>
          <a:spcPct val="0"/>
        </a:spcBef>
        <a:spcAft>
          <a:spcPct val="0"/>
        </a:spcAft>
        <a:defRPr sz="2800" b="1">
          <a:solidFill>
            <a:srgbClr val="FFFFFF"/>
          </a:solidFill>
          <a:latin typeface="+mj-lt"/>
          <a:ea typeface="+mj-ea"/>
          <a:cs typeface="+mj-cs"/>
        </a:defRPr>
      </a:lvl1pPr>
      <a:lvl2pPr algn="l" rtl="0" eaLnBrk="0" fontAlgn="base" hangingPunct="0">
        <a:lnSpc>
          <a:spcPct val="90000"/>
        </a:lnSpc>
        <a:spcBef>
          <a:spcPct val="0"/>
        </a:spcBef>
        <a:spcAft>
          <a:spcPct val="0"/>
        </a:spcAft>
        <a:defRPr sz="2800" b="1">
          <a:solidFill>
            <a:srgbClr val="FFFFFF"/>
          </a:solidFill>
          <a:latin typeface="Arial" charset="0"/>
        </a:defRPr>
      </a:lvl2pPr>
      <a:lvl3pPr algn="l" rtl="0" eaLnBrk="0" fontAlgn="base" hangingPunct="0">
        <a:lnSpc>
          <a:spcPct val="90000"/>
        </a:lnSpc>
        <a:spcBef>
          <a:spcPct val="0"/>
        </a:spcBef>
        <a:spcAft>
          <a:spcPct val="0"/>
        </a:spcAft>
        <a:defRPr sz="2800" b="1">
          <a:solidFill>
            <a:srgbClr val="FFFFFF"/>
          </a:solidFill>
          <a:latin typeface="Arial" charset="0"/>
        </a:defRPr>
      </a:lvl3pPr>
      <a:lvl4pPr algn="l" rtl="0" eaLnBrk="0" fontAlgn="base" hangingPunct="0">
        <a:lnSpc>
          <a:spcPct val="90000"/>
        </a:lnSpc>
        <a:spcBef>
          <a:spcPct val="0"/>
        </a:spcBef>
        <a:spcAft>
          <a:spcPct val="0"/>
        </a:spcAft>
        <a:defRPr sz="2800" b="1">
          <a:solidFill>
            <a:srgbClr val="FFFFFF"/>
          </a:solidFill>
          <a:latin typeface="Arial" charset="0"/>
        </a:defRPr>
      </a:lvl4pPr>
      <a:lvl5pPr algn="l" rtl="0" eaLnBrk="0" fontAlgn="base" hangingPunct="0">
        <a:lnSpc>
          <a:spcPct val="90000"/>
        </a:lnSpc>
        <a:spcBef>
          <a:spcPct val="0"/>
        </a:spcBef>
        <a:spcAft>
          <a:spcPct val="0"/>
        </a:spcAft>
        <a:defRPr sz="2800" b="1">
          <a:solidFill>
            <a:srgbClr val="FFFFFF"/>
          </a:solidFill>
          <a:latin typeface="Arial" charset="0"/>
        </a:defRPr>
      </a:lvl5pPr>
      <a:lvl6pPr marL="457200" algn="l" rtl="0" fontAlgn="base">
        <a:lnSpc>
          <a:spcPct val="90000"/>
        </a:lnSpc>
        <a:spcBef>
          <a:spcPct val="0"/>
        </a:spcBef>
        <a:spcAft>
          <a:spcPct val="0"/>
        </a:spcAft>
        <a:defRPr sz="2800" b="1">
          <a:solidFill>
            <a:srgbClr val="FFFFFF"/>
          </a:solidFill>
          <a:latin typeface="Arial" charset="0"/>
        </a:defRPr>
      </a:lvl6pPr>
      <a:lvl7pPr marL="914400" algn="l" rtl="0" fontAlgn="base">
        <a:lnSpc>
          <a:spcPct val="90000"/>
        </a:lnSpc>
        <a:spcBef>
          <a:spcPct val="0"/>
        </a:spcBef>
        <a:spcAft>
          <a:spcPct val="0"/>
        </a:spcAft>
        <a:defRPr sz="2800" b="1">
          <a:solidFill>
            <a:srgbClr val="FFFFFF"/>
          </a:solidFill>
          <a:latin typeface="Arial" charset="0"/>
        </a:defRPr>
      </a:lvl7pPr>
      <a:lvl8pPr marL="1371600" algn="l" rtl="0" fontAlgn="base">
        <a:lnSpc>
          <a:spcPct val="90000"/>
        </a:lnSpc>
        <a:spcBef>
          <a:spcPct val="0"/>
        </a:spcBef>
        <a:spcAft>
          <a:spcPct val="0"/>
        </a:spcAft>
        <a:defRPr sz="2800" b="1">
          <a:solidFill>
            <a:srgbClr val="FFFFFF"/>
          </a:solidFill>
          <a:latin typeface="Arial" charset="0"/>
        </a:defRPr>
      </a:lvl8pPr>
      <a:lvl9pPr marL="1828800" algn="l" rtl="0" fontAlgn="base">
        <a:lnSpc>
          <a:spcPct val="90000"/>
        </a:lnSpc>
        <a:spcBef>
          <a:spcPct val="0"/>
        </a:spcBef>
        <a:spcAft>
          <a:spcPct val="0"/>
        </a:spcAft>
        <a:defRPr sz="2800" b="1">
          <a:solidFill>
            <a:srgbClr val="FFFFFF"/>
          </a:solidFill>
          <a:latin typeface="Arial" charset="0"/>
        </a:defRPr>
      </a:lvl9pPr>
    </p:titleStyle>
    <p:bodyStyle>
      <a:lvl1pPr marL="230188" indent="-230188" algn="l" rtl="0" eaLnBrk="0" fontAlgn="base" hangingPunct="0">
        <a:lnSpc>
          <a:spcPct val="90000"/>
        </a:lnSpc>
        <a:spcBef>
          <a:spcPct val="50000"/>
        </a:spcBef>
        <a:spcAft>
          <a:spcPct val="0"/>
        </a:spcAft>
        <a:buClr>
          <a:srgbClr val="4C4C4C"/>
        </a:buClr>
        <a:buFont typeface="Wingdings" pitchFamily="2" charset="2"/>
        <a:buChar char="§"/>
        <a:defRPr sz="2400">
          <a:solidFill>
            <a:srgbClr val="4C4C4C"/>
          </a:solidFill>
          <a:latin typeface="+mn-lt"/>
          <a:ea typeface="+mn-ea"/>
          <a:cs typeface="+mn-cs"/>
        </a:defRPr>
      </a:lvl1pPr>
      <a:lvl2pPr marL="685800" indent="-228600" algn="l" rtl="0" eaLnBrk="0" fontAlgn="base" hangingPunct="0">
        <a:lnSpc>
          <a:spcPct val="90000"/>
        </a:lnSpc>
        <a:spcBef>
          <a:spcPct val="40000"/>
        </a:spcBef>
        <a:spcAft>
          <a:spcPct val="0"/>
        </a:spcAft>
        <a:buClr>
          <a:srgbClr val="4C4C4C"/>
        </a:buClr>
        <a:buFont typeface="Wingdings" pitchFamily="2" charset="2"/>
        <a:buChar char="§"/>
        <a:defRPr sz="2000">
          <a:solidFill>
            <a:srgbClr val="4C4C4C"/>
          </a:solidFill>
          <a:latin typeface="+mn-lt"/>
        </a:defRPr>
      </a:lvl2pPr>
      <a:lvl3pPr marL="1030288" indent="-173038" algn="l" rtl="0" eaLnBrk="0" fontAlgn="base" hangingPunct="0">
        <a:lnSpc>
          <a:spcPct val="90000"/>
        </a:lnSpc>
        <a:spcBef>
          <a:spcPct val="30000"/>
        </a:spcBef>
        <a:spcAft>
          <a:spcPct val="0"/>
        </a:spcAft>
        <a:buClr>
          <a:srgbClr val="4C4C4C"/>
        </a:buClr>
        <a:buChar char="•"/>
        <a:defRPr>
          <a:solidFill>
            <a:srgbClr val="4C4C4C"/>
          </a:solidFill>
          <a:latin typeface="+mn-lt"/>
        </a:defRPr>
      </a:lvl3pPr>
      <a:lvl4pPr marL="1371600" indent="-171450" algn="l" rtl="0" eaLnBrk="0" fontAlgn="base" hangingPunct="0">
        <a:lnSpc>
          <a:spcPct val="90000"/>
        </a:lnSpc>
        <a:spcBef>
          <a:spcPct val="30000"/>
        </a:spcBef>
        <a:spcAft>
          <a:spcPct val="0"/>
        </a:spcAft>
        <a:buClr>
          <a:srgbClr val="4C4C4C"/>
        </a:buClr>
        <a:buChar char="•"/>
        <a:defRPr sz="1600">
          <a:solidFill>
            <a:srgbClr val="4C4C4C"/>
          </a:solidFill>
          <a:latin typeface="+mn-lt"/>
        </a:defRPr>
      </a:lvl4pPr>
      <a:lvl5pPr marL="1657350" indent="-171450" algn="l" rtl="0" eaLnBrk="0" fontAlgn="base" hangingPunct="0">
        <a:lnSpc>
          <a:spcPct val="90000"/>
        </a:lnSpc>
        <a:spcBef>
          <a:spcPct val="30000"/>
        </a:spcBef>
        <a:spcAft>
          <a:spcPct val="0"/>
        </a:spcAft>
        <a:buClr>
          <a:srgbClr val="4C4C4C"/>
        </a:buClr>
        <a:defRPr sz="1600">
          <a:solidFill>
            <a:srgbClr val="4C4C4C"/>
          </a:solidFill>
          <a:latin typeface="+mn-lt"/>
        </a:defRPr>
      </a:lvl5pPr>
      <a:lvl6pPr marL="2114550" indent="-171450" algn="l" rtl="0" fontAlgn="base">
        <a:lnSpc>
          <a:spcPct val="90000"/>
        </a:lnSpc>
        <a:spcBef>
          <a:spcPct val="30000"/>
        </a:spcBef>
        <a:spcAft>
          <a:spcPct val="0"/>
        </a:spcAft>
        <a:buClr>
          <a:srgbClr val="4C4C4C"/>
        </a:buClr>
        <a:defRPr sz="1600">
          <a:solidFill>
            <a:srgbClr val="4C4C4C"/>
          </a:solidFill>
          <a:latin typeface="+mn-lt"/>
        </a:defRPr>
      </a:lvl6pPr>
      <a:lvl7pPr marL="2571750" indent="-171450" algn="l" rtl="0" fontAlgn="base">
        <a:lnSpc>
          <a:spcPct val="90000"/>
        </a:lnSpc>
        <a:spcBef>
          <a:spcPct val="30000"/>
        </a:spcBef>
        <a:spcAft>
          <a:spcPct val="0"/>
        </a:spcAft>
        <a:buClr>
          <a:srgbClr val="4C4C4C"/>
        </a:buClr>
        <a:defRPr sz="1600">
          <a:solidFill>
            <a:srgbClr val="4C4C4C"/>
          </a:solidFill>
          <a:latin typeface="+mn-lt"/>
        </a:defRPr>
      </a:lvl7pPr>
      <a:lvl8pPr marL="3028950" indent="-171450" algn="l" rtl="0" fontAlgn="base">
        <a:lnSpc>
          <a:spcPct val="90000"/>
        </a:lnSpc>
        <a:spcBef>
          <a:spcPct val="30000"/>
        </a:spcBef>
        <a:spcAft>
          <a:spcPct val="0"/>
        </a:spcAft>
        <a:buClr>
          <a:srgbClr val="4C4C4C"/>
        </a:buClr>
        <a:defRPr sz="1600">
          <a:solidFill>
            <a:srgbClr val="4C4C4C"/>
          </a:solidFill>
          <a:latin typeface="+mn-lt"/>
        </a:defRPr>
      </a:lvl8pPr>
      <a:lvl9pPr marL="3486150" indent="-171450" algn="l" rtl="0" fontAlgn="base">
        <a:lnSpc>
          <a:spcPct val="90000"/>
        </a:lnSpc>
        <a:spcBef>
          <a:spcPct val="30000"/>
        </a:spcBef>
        <a:spcAft>
          <a:spcPct val="0"/>
        </a:spcAft>
        <a:buClr>
          <a:srgbClr val="4C4C4C"/>
        </a:buClr>
        <a:defRPr sz="1600">
          <a:solidFill>
            <a:srgbClr val="4C4C4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ctrTitle" idx="4294967295"/>
          </p:nvPr>
        </p:nvSpPr>
        <p:spPr>
          <a:xfrm>
            <a:off x="2514600" y="4191000"/>
            <a:ext cx="6283325" cy="1484313"/>
          </a:xfrm>
        </p:spPr>
        <p:txBody>
          <a:bodyPr/>
          <a:lstStyle/>
          <a:p>
            <a:r>
              <a:rPr lang="en-US" sz="2400" b="0" dirty="0" smtClean="0"/>
              <a:t>Human Capital Management System (HCMS) Overview – June 2018</a:t>
            </a:r>
            <a:br>
              <a:rPr lang="en-US" sz="2400" b="0" dirty="0" smtClean="0"/>
            </a:br>
            <a:endParaRPr lang="en-US" sz="2400" b="0" dirty="0" smtClean="0"/>
          </a:p>
        </p:txBody>
      </p:sp>
    </p:spTree>
    <p:extLst>
      <p:ext uri="{BB962C8B-B14F-4D97-AF65-F5344CB8AC3E}">
        <p14:creationId xmlns:p14="http://schemas.microsoft.com/office/powerpoint/2010/main" val="3664468072"/>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5"/>
          <p:cNvSpPr txBox="1">
            <a:spLocks noGrp="1" noChangeArrowheads="1"/>
          </p:cNvSpPr>
          <p:nvPr/>
        </p:nvSpPr>
        <p:spPr bwMode="auto">
          <a:xfrm>
            <a:off x="6797675" y="6400800"/>
            <a:ext cx="2133600" cy="304800"/>
          </a:xfrm>
          <a:prstGeom prst="rect">
            <a:avLst/>
          </a:prstGeom>
          <a:noFill/>
          <a:ln w="9525">
            <a:noFill/>
            <a:miter lim="800000"/>
            <a:headEnd/>
            <a:tailEnd/>
          </a:ln>
        </p:spPr>
        <p:txBody>
          <a:bodyPr/>
          <a:lstStyle/>
          <a:p>
            <a:pPr algn="r"/>
            <a:fld id="{CE2E0796-7AC0-486B-8501-14E4D38C9FCE}" type="slidenum">
              <a:rPr lang="en-US" sz="1400" b="1">
                <a:solidFill>
                  <a:srgbClr val="003366"/>
                </a:solidFill>
              </a:rPr>
              <a:pPr algn="r"/>
              <a:t>10</a:t>
            </a:fld>
            <a:endParaRPr lang="en-US" sz="1400" b="1" dirty="0">
              <a:solidFill>
                <a:srgbClr val="003366"/>
              </a:solidFill>
            </a:endParaRPr>
          </a:p>
        </p:txBody>
      </p:sp>
      <p:sp>
        <p:nvSpPr>
          <p:cNvPr id="47106" name="Rectangle 5"/>
          <p:cNvSpPr txBox="1">
            <a:spLocks noGrp="1" noChangeArrowheads="1"/>
          </p:cNvSpPr>
          <p:nvPr/>
        </p:nvSpPr>
        <p:spPr bwMode="auto">
          <a:xfrm>
            <a:off x="6797675" y="6400800"/>
            <a:ext cx="2133600" cy="304800"/>
          </a:xfrm>
          <a:prstGeom prst="rect">
            <a:avLst/>
          </a:prstGeom>
          <a:noFill/>
          <a:ln w="9525">
            <a:noFill/>
            <a:miter lim="800000"/>
            <a:headEnd/>
            <a:tailEnd/>
          </a:ln>
        </p:spPr>
        <p:txBody>
          <a:bodyPr/>
          <a:lstStyle/>
          <a:p>
            <a:pPr algn="r"/>
            <a:fld id="{A0677BC6-F3A0-4917-966B-72AED07A13E1}" type="slidenum">
              <a:rPr lang="en-US" sz="1400" b="1">
                <a:solidFill>
                  <a:srgbClr val="003366"/>
                </a:solidFill>
              </a:rPr>
              <a:pPr algn="r"/>
              <a:t>10</a:t>
            </a:fld>
            <a:endParaRPr lang="en-US" sz="1400" b="1" dirty="0">
              <a:solidFill>
                <a:srgbClr val="003366"/>
              </a:solidFill>
            </a:endParaRPr>
          </a:p>
        </p:txBody>
      </p:sp>
      <p:sp>
        <p:nvSpPr>
          <p:cNvPr id="47107" name="Rectangle 2"/>
          <p:cNvSpPr>
            <a:spLocks noGrp="1" noChangeArrowheads="1"/>
          </p:cNvSpPr>
          <p:nvPr>
            <p:ph type="title" idx="4294967295"/>
          </p:nvPr>
        </p:nvSpPr>
        <p:spPr/>
        <p:txBody>
          <a:bodyPr/>
          <a:lstStyle/>
          <a:p>
            <a:r>
              <a:rPr lang="en-US" b="0" dirty="0" smtClean="0"/>
              <a:t>Workforce Planning &amp; Competency </a:t>
            </a:r>
            <a:r>
              <a:rPr lang="en-US" b="0" smtClean="0"/>
              <a:t>Mgmt</a:t>
            </a:r>
            <a:endParaRPr lang="en-US" b="0" dirty="0" smtClean="0"/>
          </a:p>
        </p:txBody>
      </p:sp>
      <p:sp>
        <p:nvSpPr>
          <p:cNvPr id="47108" name="Rectangle 3"/>
          <p:cNvSpPr>
            <a:spLocks noGrp="1" noChangeArrowheads="1"/>
          </p:cNvSpPr>
          <p:nvPr>
            <p:ph type="body" idx="4294967295"/>
          </p:nvPr>
        </p:nvSpPr>
        <p:spPr>
          <a:xfrm>
            <a:off x="304800" y="1539875"/>
            <a:ext cx="3886200" cy="4797425"/>
          </a:xfrm>
        </p:spPr>
        <p:txBody>
          <a:bodyPr/>
          <a:lstStyle/>
          <a:p>
            <a:r>
              <a:rPr lang="en-US" sz="2000" dirty="0"/>
              <a:t>Pilot at Chesapeake Bay </a:t>
            </a:r>
            <a:endParaRPr lang="en-US" sz="2000" dirty="0" smtClean="0"/>
          </a:p>
          <a:p>
            <a:endParaRPr lang="en-US" sz="2000" dirty="0"/>
          </a:p>
          <a:p>
            <a:r>
              <a:rPr lang="en-US" sz="2000" dirty="0" smtClean="0"/>
              <a:t>Managers identified demand for science competencies and SHC work processes</a:t>
            </a:r>
          </a:p>
          <a:p>
            <a:pPr lvl="1"/>
            <a:endParaRPr lang="en-US" dirty="0" smtClean="0"/>
          </a:p>
          <a:p>
            <a:r>
              <a:rPr lang="en-US" sz="2000" dirty="0" smtClean="0"/>
              <a:t>Employees surveyed</a:t>
            </a:r>
          </a:p>
          <a:p>
            <a:endParaRPr lang="en-US" sz="2000" dirty="0" smtClean="0"/>
          </a:p>
          <a:p>
            <a:r>
              <a:rPr lang="en-US" sz="2000" dirty="0" smtClean="0"/>
              <a:t>FPPS data used to show vulnerabilities of competencies/work processes lost due to retirement eligibilities</a:t>
            </a:r>
            <a:endParaRPr lang="en-US" sz="2000" dirty="0"/>
          </a:p>
        </p:txBody>
      </p:sp>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810" t="39044" r="52654" b="11144"/>
          <a:stretch/>
        </p:blipFill>
        <p:spPr bwMode="auto">
          <a:xfrm>
            <a:off x="4410075" y="1327150"/>
            <a:ext cx="4394200" cy="257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305" t="39045" r="2084" b="11634"/>
          <a:stretch/>
        </p:blipFill>
        <p:spPr bwMode="auto">
          <a:xfrm>
            <a:off x="4410075" y="3848099"/>
            <a:ext cx="4495800" cy="2552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427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5"/>
          <p:cNvSpPr txBox="1">
            <a:spLocks noGrp="1" noChangeArrowheads="1"/>
          </p:cNvSpPr>
          <p:nvPr/>
        </p:nvSpPr>
        <p:spPr bwMode="auto">
          <a:xfrm>
            <a:off x="6797675" y="6400800"/>
            <a:ext cx="2133600" cy="304800"/>
          </a:xfrm>
          <a:prstGeom prst="rect">
            <a:avLst/>
          </a:prstGeom>
          <a:noFill/>
          <a:ln w="9525">
            <a:noFill/>
            <a:miter lim="800000"/>
            <a:headEnd/>
            <a:tailEnd/>
          </a:ln>
        </p:spPr>
        <p:txBody>
          <a:bodyPr/>
          <a:lstStyle/>
          <a:p>
            <a:pPr algn="r"/>
            <a:fld id="{CE2E0796-7AC0-486B-8501-14E4D38C9FCE}" type="slidenum">
              <a:rPr lang="en-US" sz="1400" b="1">
                <a:solidFill>
                  <a:srgbClr val="003366"/>
                </a:solidFill>
              </a:rPr>
              <a:pPr algn="r"/>
              <a:t>11</a:t>
            </a:fld>
            <a:endParaRPr lang="en-US" sz="1400" b="1" dirty="0">
              <a:solidFill>
                <a:srgbClr val="003366"/>
              </a:solidFill>
            </a:endParaRPr>
          </a:p>
        </p:txBody>
      </p:sp>
      <p:sp>
        <p:nvSpPr>
          <p:cNvPr id="47106" name="Rectangle 5"/>
          <p:cNvSpPr txBox="1">
            <a:spLocks noGrp="1" noChangeArrowheads="1"/>
          </p:cNvSpPr>
          <p:nvPr/>
        </p:nvSpPr>
        <p:spPr bwMode="auto">
          <a:xfrm>
            <a:off x="6797675" y="6400800"/>
            <a:ext cx="2133600" cy="304800"/>
          </a:xfrm>
          <a:prstGeom prst="rect">
            <a:avLst/>
          </a:prstGeom>
          <a:noFill/>
          <a:ln w="9525">
            <a:noFill/>
            <a:miter lim="800000"/>
            <a:headEnd/>
            <a:tailEnd/>
          </a:ln>
        </p:spPr>
        <p:txBody>
          <a:bodyPr/>
          <a:lstStyle/>
          <a:p>
            <a:pPr algn="r"/>
            <a:fld id="{A0677BC6-F3A0-4917-966B-72AED07A13E1}" type="slidenum">
              <a:rPr lang="en-US" sz="1400" b="1">
                <a:solidFill>
                  <a:srgbClr val="003366"/>
                </a:solidFill>
              </a:rPr>
              <a:pPr algn="r"/>
              <a:t>11</a:t>
            </a:fld>
            <a:endParaRPr lang="en-US" sz="1400" b="1" dirty="0">
              <a:solidFill>
                <a:srgbClr val="003366"/>
              </a:solidFill>
            </a:endParaRPr>
          </a:p>
        </p:txBody>
      </p:sp>
      <p:sp>
        <p:nvSpPr>
          <p:cNvPr id="47107" name="Rectangle 2"/>
          <p:cNvSpPr>
            <a:spLocks noGrp="1" noChangeArrowheads="1"/>
          </p:cNvSpPr>
          <p:nvPr>
            <p:ph type="title" idx="4294967295"/>
          </p:nvPr>
        </p:nvSpPr>
        <p:spPr/>
        <p:txBody>
          <a:bodyPr/>
          <a:lstStyle/>
          <a:p>
            <a:r>
              <a:rPr lang="en-US" b="0" dirty="0" smtClean="0"/>
              <a:t>Next Steps</a:t>
            </a:r>
          </a:p>
        </p:txBody>
      </p:sp>
      <p:sp>
        <p:nvSpPr>
          <p:cNvPr id="47108" name="Rectangle 3"/>
          <p:cNvSpPr>
            <a:spLocks noGrp="1" noChangeArrowheads="1"/>
          </p:cNvSpPr>
          <p:nvPr>
            <p:ph type="body" idx="4294967295"/>
          </p:nvPr>
        </p:nvSpPr>
        <p:spPr/>
        <p:txBody>
          <a:bodyPr/>
          <a:lstStyle/>
          <a:p>
            <a:r>
              <a:rPr lang="en-US" dirty="0" smtClean="0"/>
              <a:t>Single Portal Page that provides Organizations access to:</a:t>
            </a:r>
          </a:p>
          <a:p>
            <a:pPr lvl="1"/>
            <a:r>
              <a:rPr lang="en-US" dirty="0" smtClean="0"/>
              <a:t>PD Express</a:t>
            </a:r>
          </a:p>
          <a:p>
            <a:pPr lvl="1"/>
            <a:r>
              <a:rPr lang="en-US" dirty="0" smtClean="0"/>
              <a:t>Job Announcement Express</a:t>
            </a:r>
          </a:p>
          <a:p>
            <a:pPr lvl="1"/>
            <a:r>
              <a:rPr lang="en-US" dirty="0" smtClean="0"/>
              <a:t>Workforce Planning Dashboard</a:t>
            </a:r>
          </a:p>
          <a:p>
            <a:pPr lvl="1"/>
            <a:r>
              <a:rPr lang="en-US" dirty="0" smtClean="0"/>
              <a:t>Organization Chart Express</a:t>
            </a:r>
          </a:p>
          <a:p>
            <a:pPr lvl="1"/>
            <a:r>
              <a:rPr lang="en-US" dirty="0" smtClean="0"/>
              <a:t>Performance Management</a:t>
            </a:r>
          </a:p>
          <a:p>
            <a:pPr lvl="1"/>
            <a:r>
              <a:rPr lang="en-US" dirty="0" smtClean="0"/>
              <a:t>Competency Management </a:t>
            </a:r>
          </a:p>
          <a:p>
            <a:pPr marL="457200" lvl="1" indent="0">
              <a:buNone/>
            </a:pPr>
            <a:endParaRPr lang="en-US" dirty="0" smtClean="0"/>
          </a:p>
          <a:p>
            <a:pPr lvl="1"/>
            <a:endParaRPr lang="en-US" dirty="0" smtClean="0"/>
          </a:p>
          <a:p>
            <a:endParaRPr lang="en-US" dirty="0"/>
          </a:p>
        </p:txBody>
      </p:sp>
    </p:spTree>
    <p:extLst>
      <p:ext uri="{BB962C8B-B14F-4D97-AF65-F5344CB8AC3E}">
        <p14:creationId xmlns:p14="http://schemas.microsoft.com/office/powerpoint/2010/main" val="2686524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3"/>
          <p:cNvSpPr>
            <a:spLocks noChangeArrowheads="1"/>
          </p:cNvSpPr>
          <p:nvPr/>
        </p:nvSpPr>
        <p:spPr bwMode="auto">
          <a:xfrm>
            <a:off x="2895600" y="3810000"/>
            <a:ext cx="5638800" cy="1470025"/>
          </a:xfrm>
          <a:prstGeom prst="rect">
            <a:avLst/>
          </a:prstGeom>
          <a:noFill/>
          <a:ln w="9525">
            <a:noFill/>
            <a:miter lim="800000"/>
            <a:headEnd/>
            <a:tailEnd/>
          </a:ln>
        </p:spPr>
        <p:txBody>
          <a:bodyPr anchor="ctr"/>
          <a:lstStyle/>
          <a:p>
            <a:pPr algn="ctr" eaLnBrk="0" hangingPunct="0">
              <a:lnSpc>
                <a:spcPct val="90000"/>
              </a:lnSpc>
            </a:pPr>
            <a:r>
              <a:rPr lang="en-US" sz="2800" b="1" dirty="0">
                <a:solidFill>
                  <a:srgbClr val="FFFFFF"/>
                </a:solidFill>
                <a:latin typeface="Arial Narrow" pitchFamily="34" charset="0"/>
              </a:rPr>
              <a:t/>
            </a:r>
            <a:br>
              <a:rPr lang="en-US" sz="2800" b="1" dirty="0">
                <a:solidFill>
                  <a:srgbClr val="FFFFFF"/>
                </a:solidFill>
                <a:latin typeface="Arial Narrow" pitchFamily="34" charset="0"/>
              </a:rPr>
            </a:br>
            <a:r>
              <a:rPr lang="en-US" sz="2800" b="1" dirty="0">
                <a:solidFill>
                  <a:srgbClr val="FFFFFF"/>
                </a:solidFill>
                <a:latin typeface="Arial Narrow" pitchFamily="34" charset="0"/>
              </a:rPr>
              <a:t>Thank You!</a:t>
            </a:r>
            <a:br>
              <a:rPr lang="en-US" sz="2800" b="1" dirty="0">
                <a:solidFill>
                  <a:srgbClr val="FFFFFF"/>
                </a:solidFill>
                <a:latin typeface="Arial Narrow" pitchFamily="34" charset="0"/>
              </a:rPr>
            </a:br>
            <a:r>
              <a:rPr lang="en-US" sz="2800" b="1" dirty="0">
                <a:solidFill>
                  <a:srgbClr val="FFFFFF"/>
                </a:solidFill>
                <a:latin typeface="Arial Narrow" pitchFamily="34" charset="0"/>
              </a:rPr>
              <a:t/>
            </a:r>
            <a:br>
              <a:rPr lang="en-US" sz="2800" b="1" dirty="0">
                <a:solidFill>
                  <a:srgbClr val="FFFFFF"/>
                </a:solidFill>
                <a:latin typeface="Arial Narrow" pitchFamily="34" charset="0"/>
              </a:rPr>
            </a:br>
            <a:r>
              <a:rPr lang="en-US" sz="2800" b="1" dirty="0">
                <a:solidFill>
                  <a:srgbClr val="FFFFFF"/>
                </a:solidFill>
                <a:latin typeface="Arial Narrow" pitchFamily="34" charset="0"/>
              </a:rPr>
              <a:t/>
            </a:r>
            <a:br>
              <a:rPr lang="en-US" sz="2800" b="1" dirty="0">
                <a:solidFill>
                  <a:srgbClr val="FFFFFF"/>
                </a:solidFill>
                <a:latin typeface="Arial Narrow" pitchFamily="34" charset="0"/>
              </a:rPr>
            </a:br>
            <a:r>
              <a:rPr lang="en-US" sz="2800" b="1" dirty="0">
                <a:solidFill>
                  <a:srgbClr val="FFFFFF"/>
                </a:solidFill>
                <a:latin typeface="Arial Narrow" pitchFamily="34" charset="0"/>
              </a:rPr>
              <a:t/>
            </a:r>
            <a:br>
              <a:rPr lang="en-US" sz="2800" b="1" dirty="0">
                <a:solidFill>
                  <a:srgbClr val="FFFFFF"/>
                </a:solidFill>
                <a:latin typeface="Arial Narrow" pitchFamily="34" charset="0"/>
              </a:rPr>
            </a:br>
            <a:endParaRPr lang="en-US" sz="2800" b="1" dirty="0">
              <a:solidFill>
                <a:srgbClr val="FFFFFF"/>
              </a:solidFill>
              <a:latin typeface="Arial Narrow" pitchFamily="34" charset="0"/>
            </a:endParaRPr>
          </a:p>
        </p:txBody>
      </p:sp>
    </p:spTree>
    <p:extLst>
      <p:ext uri="{BB962C8B-B14F-4D97-AF65-F5344CB8AC3E}">
        <p14:creationId xmlns:p14="http://schemas.microsoft.com/office/powerpoint/2010/main" val="238413903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5"/>
          <p:cNvSpPr txBox="1">
            <a:spLocks noGrp="1" noChangeArrowheads="1"/>
          </p:cNvSpPr>
          <p:nvPr/>
        </p:nvSpPr>
        <p:spPr bwMode="auto">
          <a:xfrm>
            <a:off x="6797675" y="6400800"/>
            <a:ext cx="2133600" cy="304800"/>
          </a:xfrm>
          <a:prstGeom prst="rect">
            <a:avLst/>
          </a:prstGeom>
          <a:noFill/>
          <a:ln w="9525">
            <a:noFill/>
            <a:miter lim="800000"/>
            <a:headEnd/>
            <a:tailEnd/>
          </a:ln>
        </p:spPr>
        <p:txBody>
          <a:bodyPr/>
          <a:lstStyle/>
          <a:p>
            <a:pPr algn="r"/>
            <a:fld id="{8C047A36-6201-41D9-88C0-471D205E2197}" type="slidenum">
              <a:rPr lang="en-US" sz="1400" b="1">
                <a:solidFill>
                  <a:srgbClr val="003366"/>
                </a:solidFill>
              </a:rPr>
              <a:pPr algn="r"/>
              <a:t>2</a:t>
            </a:fld>
            <a:endParaRPr lang="en-US" sz="1400" b="1" dirty="0">
              <a:solidFill>
                <a:srgbClr val="003366"/>
              </a:solidFill>
            </a:endParaRPr>
          </a:p>
        </p:txBody>
      </p:sp>
      <p:sp>
        <p:nvSpPr>
          <p:cNvPr id="49154" name="Rectangle 5"/>
          <p:cNvSpPr txBox="1">
            <a:spLocks noGrp="1" noChangeArrowheads="1"/>
          </p:cNvSpPr>
          <p:nvPr/>
        </p:nvSpPr>
        <p:spPr bwMode="auto">
          <a:xfrm>
            <a:off x="6797675" y="6400800"/>
            <a:ext cx="2133600" cy="304800"/>
          </a:xfrm>
          <a:prstGeom prst="rect">
            <a:avLst/>
          </a:prstGeom>
          <a:noFill/>
          <a:ln w="9525">
            <a:noFill/>
            <a:miter lim="800000"/>
            <a:headEnd/>
            <a:tailEnd/>
          </a:ln>
        </p:spPr>
        <p:txBody>
          <a:bodyPr/>
          <a:lstStyle/>
          <a:p>
            <a:pPr algn="r"/>
            <a:fld id="{DBA199E2-EFAA-476E-B6F6-5841481E5B2A}" type="slidenum">
              <a:rPr lang="en-US" sz="1400" b="1">
                <a:solidFill>
                  <a:srgbClr val="003366"/>
                </a:solidFill>
              </a:rPr>
              <a:pPr algn="r"/>
              <a:t>2</a:t>
            </a:fld>
            <a:endParaRPr lang="en-US" sz="1400" b="1" dirty="0">
              <a:solidFill>
                <a:srgbClr val="003366"/>
              </a:solidFill>
            </a:endParaRPr>
          </a:p>
        </p:txBody>
      </p:sp>
      <p:sp>
        <p:nvSpPr>
          <p:cNvPr id="49155" name="Rectangle 2"/>
          <p:cNvSpPr>
            <a:spLocks noGrp="1" noChangeArrowheads="1"/>
          </p:cNvSpPr>
          <p:nvPr>
            <p:ph type="title" idx="4294967295"/>
          </p:nvPr>
        </p:nvSpPr>
        <p:spPr/>
        <p:txBody>
          <a:bodyPr/>
          <a:lstStyle/>
          <a:p>
            <a:r>
              <a:rPr lang="en-US" b="0" dirty="0" smtClean="0"/>
              <a:t>HCMS Business Case:</a:t>
            </a:r>
          </a:p>
        </p:txBody>
      </p:sp>
      <p:sp>
        <p:nvSpPr>
          <p:cNvPr id="49156" name="Rectangle 3"/>
          <p:cNvSpPr>
            <a:spLocks noGrp="1" noChangeArrowheads="1"/>
          </p:cNvSpPr>
          <p:nvPr>
            <p:ph type="body" idx="4294967295"/>
          </p:nvPr>
        </p:nvSpPr>
        <p:spPr>
          <a:xfrm>
            <a:off x="76200" y="1374775"/>
            <a:ext cx="8991600" cy="4797425"/>
          </a:xfrm>
        </p:spPr>
        <p:txBody>
          <a:bodyPr/>
          <a:lstStyle/>
          <a:p>
            <a:r>
              <a:rPr lang="en-US" dirty="0" smtClean="0"/>
              <a:t>Current Situation: </a:t>
            </a:r>
          </a:p>
          <a:p>
            <a:pPr lvl="1"/>
            <a:r>
              <a:rPr lang="en-US" dirty="0" smtClean="0"/>
              <a:t>Manual processes caused for redundancy and duplication</a:t>
            </a:r>
          </a:p>
          <a:p>
            <a:r>
              <a:rPr lang="en-US" dirty="0" smtClean="0"/>
              <a:t>Pain-points</a:t>
            </a:r>
            <a:endParaRPr lang="en-US" dirty="0"/>
          </a:p>
          <a:p>
            <a:pPr lvl="1"/>
            <a:r>
              <a:rPr lang="en-US" dirty="0"/>
              <a:t>Hiring activities take up to 20% of </a:t>
            </a:r>
            <a:r>
              <a:rPr lang="en-US" dirty="0" smtClean="0"/>
              <a:t>managers time</a:t>
            </a:r>
            <a:endParaRPr lang="en-US" dirty="0"/>
          </a:p>
          <a:p>
            <a:pPr lvl="1"/>
            <a:r>
              <a:rPr lang="en-US" dirty="0" smtClean="0"/>
              <a:t>Managers do not understand what needs to be done</a:t>
            </a:r>
          </a:p>
          <a:p>
            <a:pPr lvl="1"/>
            <a:r>
              <a:rPr lang="en-US" dirty="0" smtClean="0"/>
              <a:t>Managers end up with the wrong candidates</a:t>
            </a:r>
          </a:p>
          <a:p>
            <a:r>
              <a:rPr lang="en-US" dirty="0" smtClean="0"/>
              <a:t>HCMS Objectives:</a:t>
            </a:r>
          </a:p>
          <a:p>
            <a:pPr lvl="1"/>
            <a:r>
              <a:rPr lang="en-US" dirty="0" smtClean="0"/>
              <a:t>Streamline &amp; simplify the hiring process</a:t>
            </a:r>
          </a:p>
          <a:p>
            <a:pPr lvl="2"/>
            <a:r>
              <a:rPr lang="en-US" dirty="0" smtClean="0"/>
              <a:t>Streamline business processes, removing those that are no longer relevant</a:t>
            </a:r>
          </a:p>
          <a:p>
            <a:pPr lvl="1"/>
            <a:r>
              <a:rPr lang="en-US" dirty="0"/>
              <a:t>Lessen the administrative burden on m</a:t>
            </a:r>
            <a:r>
              <a:rPr lang="en-US" dirty="0" smtClean="0"/>
              <a:t>anagers</a:t>
            </a:r>
          </a:p>
          <a:p>
            <a:pPr lvl="1"/>
            <a:r>
              <a:rPr lang="en-US" dirty="0" smtClean="0"/>
              <a:t>Free up </a:t>
            </a:r>
            <a:r>
              <a:rPr lang="en-US" dirty="0" smtClean="0">
                <a:solidFill>
                  <a:srgbClr val="0000FF"/>
                </a:solidFill>
              </a:rPr>
              <a:t>~17 staff years</a:t>
            </a:r>
            <a:r>
              <a:rPr lang="en-US" dirty="0" smtClean="0"/>
              <a:t>, allowing redirection of productivity to mission-related work</a:t>
            </a:r>
          </a:p>
        </p:txBody>
      </p:sp>
    </p:spTree>
    <p:extLst>
      <p:ext uri="{BB962C8B-B14F-4D97-AF65-F5344CB8AC3E}">
        <p14:creationId xmlns:p14="http://schemas.microsoft.com/office/powerpoint/2010/main" val="2760740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HCMS: Module Definition</a:t>
            </a:r>
            <a:endParaRPr lang="en-US" b="0" dirty="0"/>
          </a:p>
        </p:txBody>
      </p:sp>
      <p:sp>
        <p:nvSpPr>
          <p:cNvPr id="3" name="Content Placeholder 2"/>
          <p:cNvSpPr>
            <a:spLocks noGrp="1"/>
          </p:cNvSpPr>
          <p:nvPr>
            <p:ph idx="1"/>
          </p:nvPr>
        </p:nvSpPr>
        <p:spPr/>
        <p:txBody>
          <a:bodyPr/>
          <a:lstStyle/>
          <a:p>
            <a:r>
              <a:rPr lang="en-US" b="1" dirty="0" smtClean="0"/>
              <a:t>PD Express</a:t>
            </a:r>
            <a:r>
              <a:rPr lang="en-US" dirty="0" smtClean="0"/>
              <a:t> (PDX) is </a:t>
            </a:r>
            <a:r>
              <a:rPr lang="en-US" dirty="0"/>
              <a:t>an automated, web-based tool that managers can use to create and store position </a:t>
            </a:r>
            <a:r>
              <a:rPr lang="en-US" dirty="0" smtClean="0"/>
              <a:t>descriptions.</a:t>
            </a:r>
            <a:endParaRPr lang="en-US" dirty="0"/>
          </a:p>
          <a:p>
            <a:r>
              <a:rPr lang="en-US" b="1" dirty="0" smtClean="0"/>
              <a:t>Job Announcement Express </a:t>
            </a:r>
            <a:r>
              <a:rPr lang="en-US" dirty="0" smtClean="0"/>
              <a:t>(JAX) </a:t>
            </a:r>
            <a:r>
              <a:rPr lang="en-US" dirty="0"/>
              <a:t>is an automated, web-based tool that managers can use to create and store job announcement components (such as Job Analyses, Job Questionnaires and Category Ratings). </a:t>
            </a:r>
          </a:p>
          <a:p>
            <a:r>
              <a:rPr lang="en-US" b="1" dirty="0" smtClean="0"/>
              <a:t>Workforce Planning Dashboards </a:t>
            </a:r>
            <a:r>
              <a:rPr lang="en-US" dirty="0" smtClean="0"/>
              <a:t>provide </a:t>
            </a:r>
            <a:r>
              <a:rPr lang="en-US" dirty="0"/>
              <a:t>managers with instant access to their workforce demographics, projected retirements, and workforce changes in their organization.</a:t>
            </a:r>
          </a:p>
          <a:p>
            <a:r>
              <a:rPr lang="en-US" b="1" dirty="0" smtClean="0"/>
              <a:t>Organization Chart Express</a:t>
            </a:r>
            <a:r>
              <a:rPr lang="en-US" dirty="0" smtClean="0"/>
              <a:t> (</a:t>
            </a:r>
            <a:r>
              <a:rPr lang="en-US" dirty="0"/>
              <a:t>OCX) is an automated, web-based tool that was developed for the Service’s managers to automate and streamline the process of developing and maintaining Organization Charts. </a:t>
            </a:r>
            <a:endParaRPr lang="en-US" dirty="0" smtClean="0"/>
          </a:p>
        </p:txBody>
      </p:sp>
    </p:spTree>
    <p:extLst>
      <p:ext uri="{BB962C8B-B14F-4D97-AF65-F5344CB8AC3E}">
        <p14:creationId xmlns:p14="http://schemas.microsoft.com/office/powerpoint/2010/main" val="1612550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Module</a:t>
            </a:r>
            <a:endParaRPr lang="en-US" dirty="0"/>
          </a:p>
        </p:txBody>
      </p:sp>
      <p:sp>
        <p:nvSpPr>
          <p:cNvPr id="4" name="Content Placeholder 3"/>
          <p:cNvSpPr>
            <a:spLocks noGrp="1"/>
          </p:cNvSpPr>
          <p:nvPr>
            <p:ph sz="half" idx="2"/>
          </p:nvPr>
        </p:nvSpPr>
        <p:spPr>
          <a:xfrm>
            <a:off x="457199" y="2174874"/>
            <a:ext cx="4419601" cy="4225925"/>
          </a:xfrm>
        </p:spPr>
        <p:txBody>
          <a:bodyPr/>
          <a:lstStyle/>
          <a:p>
            <a:r>
              <a:rPr lang="en-US" dirty="0" smtClean="0"/>
              <a:t>PD Express (Avail: </a:t>
            </a:r>
            <a:r>
              <a:rPr lang="en-US" b="1" dirty="0" smtClean="0"/>
              <a:t>08/2011</a:t>
            </a:r>
            <a:r>
              <a:rPr lang="en-US" dirty="0" smtClean="0"/>
              <a:t>)</a:t>
            </a:r>
          </a:p>
          <a:p>
            <a:r>
              <a:rPr lang="en-US" dirty="0" smtClean="0"/>
              <a:t>Job Announcement Express (Avail: </a:t>
            </a:r>
            <a:r>
              <a:rPr lang="en-US" b="1" dirty="0" smtClean="0"/>
              <a:t>12/2013</a:t>
            </a:r>
            <a:r>
              <a:rPr lang="en-US" dirty="0" smtClean="0"/>
              <a:t>)</a:t>
            </a:r>
          </a:p>
          <a:p>
            <a:r>
              <a:rPr lang="en-US" dirty="0" smtClean="0"/>
              <a:t>Workforce Planning Dashboard (Prototype using in-house tools</a:t>
            </a:r>
            <a:r>
              <a:rPr lang="en-US" dirty="0"/>
              <a:t>:</a:t>
            </a:r>
            <a:r>
              <a:rPr lang="en-US" dirty="0" smtClean="0"/>
              <a:t> </a:t>
            </a:r>
            <a:r>
              <a:rPr lang="en-US" b="1" dirty="0" smtClean="0"/>
              <a:t>08/2014</a:t>
            </a:r>
            <a:r>
              <a:rPr lang="en-US" dirty="0" smtClean="0"/>
              <a:t>)</a:t>
            </a:r>
          </a:p>
          <a:p>
            <a:r>
              <a:rPr lang="en-US" dirty="0" smtClean="0"/>
              <a:t>Organization Chart Express (Avail: </a:t>
            </a:r>
            <a:r>
              <a:rPr lang="en-US" b="1" dirty="0" smtClean="0"/>
              <a:t>03/2016)</a:t>
            </a:r>
          </a:p>
          <a:p>
            <a:r>
              <a:rPr lang="en-US" dirty="0" smtClean="0"/>
              <a:t>Performance Appraisal Tool (</a:t>
            </a:r>
            <a:r>
              <a:rPr lang="en-US" b="1" dirty="0" smtClean="0"/>
              <a:t>Future Scope</a:t>
            </a:r>
            <a:r>
              <a:rPr lang="en-US" dirty="0" smtClean="0"/>
              <a:t>)</a:t>
            </a:r>
            <a:endParaRPr lang="en-US" dirty="0"/>
          </a:p>
        </p:txBody>
      </p:sp>
      <p:sp>
        <p:nvSpPr>
          <p:cNvPr id="5" name="Text Placeholder 4"/>
          <p:cNvSpPr>
            <a:spLocks noGrp="1"/>
          </p:cNvSpPr>
          <p:nvPr>
            <p:ph type="body" sz="quarter" idx="3"/>
          </p:nvPr>
        </p:nvSpPr>
        <p:spPr>
          <a:xfrm>
            <a:off x="5026025" y="1535113"/>
            <a:ext cx="4041775" cy="639762"/>
          </a:xfrm>
        </p:spPr>
        <p:txBody>
          <a:bodyPr/>
          <a:lstStyle/>
          <a:p>
            <a:r>
              <a:rPr lang="en-US" dirty="0" smtClean="0"/>
              <a:t>Goals</a:t>
            </a:r>
            <a:endParaRPr lang="en-US" dirty="0"/>
          </a:p>
        </p:txBody>
      </p:sp>
      <p:sp>
        <p:nvSpPr>
          <p:cNvPr id="6" name="Content Placeholder 5"/>
          <p:cNvSpPr>
            <a:spLocks noGrp="1"/>
          </p:cNvSpPr>
          <p:nvPr>
            <p:ph sz="quarter" idx="4"/>
          </p:nvPr>
        </p:nvSpPr>
        <p:spPr>
          <a:xfrm>
            <a:off x="5102225" y="2174876"/>
            <a:ext cx="4041775" cy="1060450"/>
          </a:xfrm>
        </p:spPr>
        <p:txBody>
          <a:bodyPr/>
          <a:lstStyle/>
          <a:p>
            <a:r>
              <a:rPr lang="en-US" dirty="0" smtClean="0"/>
              <a:t>115 days to 10 days</a:t>
            </a:r>
          </a:p>
          <a:p>
            <a:r>
              <a:rPr lang="en-US" dirty="0" smtClean="0"/>
              <a:t>60 days to 10 days</a:t>
            </a:r>
          </a:p>
          <a:p>
            <a:pPr marL="0" indent="0">
              <a:buNone/>
            </a:pPr>
            <a:endParaRPr lang="en-US" dirty="0"/>
          </a:p>
        </p:txBody>
      </p:sp>
      <p:sp>
        <p:nvSpPr>
          <p:cNvPr id="7" name="Rectangle 2"/>
          <p:cNvSpPr>
            <a:spLocks noGrp="1" noChangeArrowheads="1"/>
          </p:cNvSpPr>
          <p:nvPr>
            <p:ph type="title" idx="4294967295"/>
          </p:nvPr>
        </p:nvSpPr>
        <p:spPr>
          <a:xfrm>
            <a:off x="1266825" y="119063"/>
            <a:ext cx="7572375" cy="1089025"/>
          </a:xfrm>
        </p:spPr>
        <p:txBody>
          <a:bodyPr/>
          <a:lstStyle/>
          <a:p>
            <a:r>
              <a:rPr lang="en-US" b="0" dirty="0" smtClean="0"/>
              <a:t>HCMS Modules</a:t>
            </a:r>
          </a:p>
        </p:txBody>
      </p:sp>
      <p:sp>
        <p:nvSpPr>
          <p:cNvPr id="10" name="Content Placeholder 5"/>
          <p:cNvSpPr txBox="1">
            <a:spLocks/>
          </p:cNvSpPr>
          <p:nvPr/>
        </p:nvSpPr>
        <p:spPr bwMode="auto">
          <a:xfrm>
            <a:off x="5102225" y="3581401"/>
            <a:ext cx="4041775"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lnSpc>
                <a:spcPct val="90000"/>
              </a:lnSpc>
              <a:spcBef>
                <a:spcPct val="50000"/>
              </a:spcBef>
              <a:spcAft>
                <a:spcPct val="0"/>
              </a:spcAft>
              <a:buClr>
                <a:srgbClr val="4C4C4C"/>
              </a:buClr>
              <a:buFont typeface="Wingdings" pitchFamily="2" charset="2"/>
              <a:buChar char="§"/>
              <a:defRPr sz="2400">
                <a:solidFill>
                  <a:srgbClr val="4C4C4C"/>
                </a:solidFill>
                <a:latin typeface="+mn-lt"/>
                <a:ea typeface="+mn-ea"/>
                <a:cs typeface="+mn-cs"/>
              </a:defRPr>
            </a:lvl1pPr>
            <a:lvl2pPr marL="685800" indent="-228600" algn="l" rtl="0" eaLnBrk="0" fontAlgn="base" hangingPunct="0">
              <a:lnSpc>
                <a:spcPct val="90000"/>
              </a:lnSpc>
              <a:spcBef>
                <a:spcPct val="40000"/>
              </a:spcBef>
              <a:spcAft>
                <a:spcPct val="0"/>
              </a:spcAft>
              <a:buClr>
                <a:srgbClr val="4C4C4C"/>
              </a:buClr>
              <a:buFont typeface="Wingdings" pitchFamily="2" charset="2"/>
              <a:buChar char="§"/>
              <a:defRPr sz="2000">
                <a:solidFill>
                  <a:srgbClr val="4C4C4C"/>
                </a:solidFill>
                <a:latin typeface="+mn-lt"/>
              </a:defRPr>
            </a:lvl2pPr>
            <a:lvl3pPr marL="1030288" indent="-173038" algn="l" rtl="0" eaLnBrk="0" fontAlgn="base" hangingPunct="0">
              <a:lnSpc>
                <a:spcPct val="90000"/>
              </a:lnSpc>
              <a:spcBef>
                <a:spcPct val="30000"/>
              </a:spcBef>
              <a:spcAft>
                <a:spcPct val="0"/>
              </a:spcAft>
              <a:buClr>
                <a:srgbClr val="4C4C4C"/>
              </a:buClr>
              <a:buChar char="•"/>
              <a:defRPr sz="1800">
                <a:solidFill>
                  <a:srgbClr val="4C4C4C"/>
                </a:solidFill>
                <a:latin typeface="+mn-lt"/>
              </a:defRPr>
            </a:lvl3pPr>
            <a:lvl4pPr marL="1371600" indent="-171450" algn="l" rtl="0" eaLnBrk="0" fontAlgn="base" hangingPunct="0">
              <a:lnSpc>
                <a:spcPct val="90000"/>
              </a:lnSpc>
              <a:spcBef>
                <a:spcPct val="30000"/>
              </a:spcBef>
              <a:spcAft>
                <a:spcPct val="0"/>
              </a:spcAft>
              <a:buClr>
                <a:srgbClr val="4C4C4C"/>
              </a:buClr>
              <a:buChar char="•"/>
              <a:defRPr sz="1600">
                <a:solidFill>
                  <a:srgbClr val="4C4C4C"/>
                </a:solidFill>
                <a:latin typeface="+mn-lt"/>
              </a:defRPr>
            </a:lvl4pPr>
            <a:lvl5pPr marL="1657350" indent="-171450" algn="l" rtl="0" eaLnBrk="0" fontAlgn="base" hangingPunct="0">
              <a:lnSpc>
                <a:spcPct val="90000"/>
              </a:lnSpc>
              <a:spcBef>
                <a:spcPct val="30000"/>
              </a:spcBef>
              <a:spcAft>
                <a:spcPct val="0"/>
              </a:spcAft>
              <a:buClr>
                <a:srgbClr val="4C4C4C"/>
              </a:buClr>
              <a:defRPr sz="1600">
                <a:solidFill>
                  <a:srgbClr val="4C4C4C"/>
                </a:solidFill>
                <a:latin typeface="+mn-lt"/>
              </a:defRPr>
            </a:lvl5pPr>
            <a:lvl6pPr marL="2114550" indent="-171450" algn="l" rtl="0" fontAlgn="base">
              <a:lnSpc>
                <a:spcPct val="90000"/>
              </a:lnSpc>
              <a:spcBef>
                <a:spcPct val="30000"/>
              </a:spcBef>
              <a:spcAft>
                <a:spcPct val="0"/>
              </a:spcAft>
              <a:buClr>
                <a:srgbClr val="4C4C4C"/>
              </a:buClr>
              <a:defRPr sz="1600">
                <a:solidFill>
                  <a:srgbClr val="4C4C4C"/>
                </a:solidFill>
                <a:latin typeface="+mn-lt"/>
              </a:defRPr>
            </a:lvl6pPr>
            <a:lvl7pPr marL="2571750" indent="-171450" algn="l" rtl="0" fontAlgn="base">
              <a:lnSpc>
                <a:spcPct val="90000"/>
              </a:lnSpc>
              <a:spcBef>
                <a:spcPct val="30000"/>
              </a:spcBef>
              <a:spcAft>
                <a:spcPct val="0"/>
              </a:spcAft>
              <a:buClr>
                <a:srgbClr val="4C4C4C"/>
              </a:buClr>
              <a:defRPr sz="1600">
                <a:solidFill>
                  <a:srgbClr val="4C4C4C"/>
                </a:solidFill>
                <a:latin typeface="+mn-lt"/>
              </a:defRPr>
            </a:lvl7pPr>
            <a:lvl8pPr marL="3028950" indent="-171450" algn="l" rtl="0" fontAlgn="base">
              <a:lnSpc>
                <a:spcPct val="90000"/>
              </a:lnSpc>
              <a:spcBef>
                <a:spcPct val="30000"/>
              </a:spcBef>
              <a:spcAft>
                <a:spcPct val="0"/>
              </a:spcAft>
              <a:buClr>
                <a:srgbClr val="4C4C4C"/>
              </a:buClr>
              <a:defRPr sz="1600">
                <a:solidFill>
                  <a:srgbClr val="4C4C4C"/>
                </a:solidFill>
                <a:latin typeface="+mn-lt"/>
              </a:defRPr>
            </a:lvl8pPr>
            <a:lvl9pPr marL="3486150" indent="-171450" algn="l" rtl="0" fontAlgn="base">
              <a:lnSpc>
                <a:spcPct val="90000"/>
              </a:lnSpc>
              <a:spcBef>
                <a:spcPct val="30000"/>
              </a:spcBef>
              <a:spcAft>
                <a:spcPct val="0"/>
              </a:spcAft>
              <a:buClr>
                <a:srgbClr val="4C4C4C"/>
              </a:buClr>
              <a:defRPr sz="1600">
                <a:solidFill>
                  <a:srgbClr val="4C4C4C"/>
                </a:solidFill>
                <a:latin typeface="+mn-lt"/>
              </a:defRPr>
            </a:lvl9pPr>
          </a:lstStyle>
          <a:p>
            <a:r>
              <a:rPr lang="en-US" kern="0" dirty="0" smtClean="0"/>
              <a:t>Real time information to Managers                                                           </a:t>
            </a:r>
          </a:p>
          <a:p>
            <a:endParaRPr lang="en-US" kern="0" dirty="0" smtClean="0"/>
          </a:p>
        </p:txBody>
      </p:sp>
      <p:sp>
        <p:nvSpPr>
          <p:cNvPr id="11" name="Content Placeholder 5"/>
          <p:cNvSpPr txBox="1">
            <a:spLocks/>
          </p:cNvSpPr>
          <p:nvPr/>
        </p:nvSpPr>
        <p:spPr bwMode="auto">
          <a:xfrm>
            <a:off x="5102225" y="5603875"/>
            <a:ext cx="4041775" cy="110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lnSpc>
                <a:spcPct val="90000"/>
              </a:lnSpc>
              <a:spcBef>
                <a:spcPct val="50000"/>
              </a:spcBef>
              <a:spcAft>
                <a:spcPct val="0"/>
              </a:spcAft>
              <a:buClr>
                <a:srgbClr val="4C4C4C"/>
              </a:buClr>
              <a:buFont typeface="Wingdings" pitchFamily="2" charset="2"/>
              <a:buChar char="§"/>
              <a:defRPr sz="2400">
                <a:solidFill>
                  <a:srgbClr val="4C4C4C"/>
                </a:solidFill>
                <a:latin typeface="+mn-lt"/>
                <a:ea typeface="+mn-ea"/>
                <a:cs typeface="+mn-cs"/>
              </a:defRPr>
            </a:lvl1pPr>
            <a:lvl2pPr marL="685800" indent="-228600" algn="l" rtl="0" eaLnBrk="0" fontAlgn="base" hangingPunct="0">
              <a:lnSpc>
                <a:spcPct val="90000"/>
              </a:lnSpc>
              <a:spcBef>
                <a:spcPct val="40000"/>
              </a:spcBef>
              <a:spcAft>
                <a:spcPct val="0"/>
              </a:spcAft>
              <a:buClr>
                <a:srgbClr val="4C4C4C"/>
              </a:buClr>
              <a:buFont typeface="Wingdings" pitchFamily="2" charset="2"/>
              <a:buChar char="§"/>
              <a:defRPr sz="2000">
                <a:solidFill>
                  <a:srgbClr val="4C4C4C"/>
                </a:solidFill>
                <a:latin typeface="+mn-lt"/>
              </a:defRPr>
            </a:lvl2pPr>
            <a:lvl3pPr marL="1030288" indent="-173038" algn="l" rtl="0" eaLnBrk="0" fontAlgn="base" hangingPunct="0">
              <a:lnSpc>
                <a:spcPct val="90000"/>
              </a:lnSpc>
              <a:spcBef>
                <a:spcPct val="30000"/>
              </a:spcBef>
              <a:spcAft>
                <a:spcPct val="0"/>
              </a:spcAft>
              <a:buClr>
                <a:srgbClr val="4C4C4C"/>
              </a:buClr>
              <a:buChar char="•"/>
              <a:defRPr sz="1800">
                <a:solidFill>
                  <a:srgbClr val="4C4C4C"/>
                </a:solidFill>
                <a:latin typeface="+mn-lt"/>
              </a:defRPr>
            </a:lvl3pPr>
            <a:lvl4pPr marL="1371600" indent="-171450" algn="l" rtl="0" eaLnBrk="0" fontAlgn="base" hangingPunct="0">
              <a:lnSpc>
                <a:spcPct val="90000"/>
              </a:lnSpc>
              <a:spcBef>
                <a:spcPct val="30000"/>
              </a:spcBef>
              <a:spcAft>
                <a:spcPct val="0"/>
              </a:spcAft>
              <a:buClr>
                <a:srgbClr val="4C4C4C"/>
              </a:buClr>
              <a:buChar char="•"/>
              <a:defRPr sz="1600">
                <a:solidFill>
                  <a:srgbClr val="4C4C4C"/>
                </a:solidFill>
                <a:latin typeface="+mn-lt"/>
              </a:defRPr>
            </a:lvl4pPr>
            <a:lvl5pPr marL="1657350" indent="-171450" algn="l" rtl="0" eaLnBrk="0" fontAlgn="base" hangingPunct="0">
              <a:lnSpc>
                <a:spcPct val="90000"/>
              </a:lnSpc>
              <a:spcBef>
                <a:spcPct val="30000"/>
              </a:spcBef>
              <a:spcAft>
                <a:spcPct val="0"/>
              </a:spcAft>
              <a:buClr>
                <a:srgbClr val="4C4C4C"/>
              </a:buClr>
              <a:defRPr sz="1600">
                <a:solidFill>
                  <a:srgbClr val="4C4C4C"/>
                </a:solidFill>
                <a:latin typeface="+mn-lt"/>
              </a:defRPr>
            </a:lvl5pPr>
            <a:lvl6pPr marL="2114550" indent="-171450" algn="l" rtl="0" fontAlgn="base">
              <a:lnSpc>
                <a:spcPct val="90000"/>
              </a:lnSpc>
              <a:spcBef>
                <a:spcPct val="30000"/>
              </a:spcBef>
              <a:spcAft>
                <a:spcPct val="0"/>
              </a:spcAft>
              <a:buClr>
                <a:srgbClr val="4C4C4C"/>
              </a:buClr>
              <a:defRPr sz="1600">
                <a:solidFill>
                  <a:srgbClr val="4C4C4C"/>
                </a:solidFill>
                <a:latin typeface="+mn-lt"/>
              </a:defRPr>
            </a:lvl6pPr>
            <a:lvl7pPr marL="2571750" indent="-171450" algn="l" rtl="0" fontAlgn="base">
              <a:lnSpc>
                <a:spcPct val="90000"/>
              </a:lnSpc>
              <a:spcBef>
                <a:spcPct val="30000"/>
              </a:spcBef>
              <a:spcAft>
                <a:spcPct val="0"/>
              </a:spcAft>
              <a:buClr>
                <a:srgbClr val="4C4C4C"/>
              </a:buClr>
              <a:defRPr sz="1600">
                <a:solidFill>
                  <a:srgbClr val="4C4C4C"/>
                </a:solidFill>
                <a:latin typeface="+mn-lt"/>
              </a:defRPr>
            </a:lvl7pPr>
            <a:lvl8pPr marL="3028950" indent="-171450" algn="l" rtl="0" fontAlgn="base">
              <a:lnSpc>
                <a:spcPct val="90000"/>
              </a:lnSpc>
              <a:spcBef>
                <a:spcPct val="30000"/>
              </a:spcBef>
              <a:spcAft>
                <a:spcPct val="0"/>
              </a:spcAft>
              <a:buClr>
                <a:srgbClr val="4C4C4C"/>
              </a:buClr>
              <a:defRPr sz="1600">
                <a:solidFill>
                  <a:srgbClr val="4C4C4C"/>
                </a:solidFill>
                <a:latin typeface="+mn-lt"/>
              </a:defRPr>
            </a:lvl8pPr>
            <a:lvl9pPr marL="3486150" indent="-171450" algn="l" rtl="0" fontAlgn="base">
              <a:lnSpc>
                <a:spcPct val="90000"/>
              </a:lnSpc>
              <a:spcBef>
                <a:spcPct val="30000"/>
              </a:spcBef>
              <a:spcAft>
                <a:spcPct val="0"/>
              </a:spcAft>
              <a:buClr>
                <a:srgbClr val="4C4C4C"/>
              </a:buClr>
              <a:defRPr sz="1600">
                <a:solidFill>
                  <a:srgbClr val="4C4C4C"/>
                </a:solidFill>
                <a:latin typeface="+mn-lt"/>
              </a:defRPr>
            </a:lvl9pPr>
          </a:lstStyle>
          <a:p>
            <a:r>
              <a:rPr lang="en-US" kern="0" dirty="0" smtClean="0"/>
              <a:t>Fix </a:t>
            </a:r>
            <a:r>
              <a:rPr lang="en-US" kern="0" dirty="0"/>
              <a:t>broken Performance Appraisal process</a:t>
            </a:r>
          </a:p>
          <a:p>
            <a:endParaRPr lang="en-US" kern="0" dirty="0" smtClean="0"/>
          </a:p>
        </p:txBody>
      </p:sp>
      <p:sp>
        <p:nvSpPr>
          <p:cNvPr id="9" name="Content Placeholder 5"/>
          <p:cNvSpPr txBox="1">
            <a:spLocks/>
          </p:cNvSpPr>
          <p:nvPr/>
        </p:nvSpPr>
        <p:spPr bwMode="auto">
          <a:xfrm>
            <a:off x="5105400" y="4689475"/>
            <a:ext cx="4041775" cy="110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lnSpc>
                <a:spcPct val="90000"/>
              </a:lnSpc>
              <a:spcBef>
                <a:spcPct val="50000"/>
              </a:spcBef>
              <a:spcAft>
                <a:spcPct val="0"/>
              </a:spcAft>
              <a:buClr>
                <a:srgbClr val="4C4C4C"/>
              </a:buClr>
              <a:buFont typeface="Wingdings" pitchFamily="2" charset="2"/>
              <a:buChar char="§"/>
              <a:defRPr sz="2400">
                <a:solidFill>
                  <a:srgbClr val="4C4C4C"/>
                </a:solidFill>
                <a:latin typeface="+mn-lt"/>
                <a:ea typeface="+mn-ea"/>
                <a:cs typeface="+mn-cs"/>
              </a:defRPr>
            </a:lvl1pPr>
            <a:lvl2pPr marL="685800" indent="-228600" algn="l" rtl="0" eaLnBrk="0" fontAlgn="base" hangingPunct="0">
              <a:lnSpc>
                <a:spcPct val="90000"/>
              </a:lnSpc>
              <a:spcBef>
                <a:spcPct val="40000"/>
              </a:spcBef>
              <a:spcAft>
                <a:spcPct val="0"/>
              </a:spcAft>
              <a:buClr>
                <a:srgbClr val="4C4C4C"/>
              </a:buClr>
              <a:buFont typeface="Wingdings" pitchFamily="2" charset="2"/>
              <a:buChar char="§"/>
              <a:defRPr sz="2000">
                <a:solidFill>
                  <a:srgbClr val="4C4C4C"/>
                </a:solidFill>
                <a:latin typeface="+mn-lt"/>
              </a:defRPr>
            </a:lvl2pPr>
            <a:lvl3pPr marL="1030288" indent="-173038" algn="l" rtl="0" eaLnBrk="0" fontAlgn="base" hangingPunct="0">
              <a:lnSpc>
                <a:spcPct val="90000"/>
              </a:lnSpc>
              <a:spcBef>
                <a:spcPct val="30000"/>
              </a:spcBef>
              <a:spcAft>
                <a:spcPct val="0"/>
              </a:spcAft>
              <a:buClr>
                <a:srgbClr val="4C4C4C"/>
              </a:buClr>
              <a:buChar char="•"/>
              <a:defRPr sz="1800">
                <a:solidFill>
                  <a:srgbClr val="4C4C4C"/>
                </a:solidFill>
                <a:latin typeface="+mn-lt"/>
              </a:defRPr>
            </a:lvl3pPr>
            <a:lvl4pPr marL="1371600" indent="-171450" algn="l" rtl="0" eaLnBrk="0" fontAlgn="base" hangingPunct="0">
              <a:lnSpc>
                <a:spcPct val="90000"/>
              </a:lnSpc>
              <a:spcBef>
                <a:spcPct val="30000"/>
              </a:spcBef>
              <a:spcAft>
                <a:spcPct val="0"/>
              </a:spcAft>
              <a:buClr>
                <a:srgbClr val="4C4C4C"/>
              </a:buClr>
              <a:buChar char="•"/>
              <a:defRPr sz="1600">
                <a:solidFill>
                  <a:srgbClr val="4C4C4C"/>
                </a:solidFill>
                <a:latin typeface="+mn-lt"/>
              </a:defRPr>
            </a:lvl4pPr>
            <a:lvl5pPr marL="1657350" indent="-171450" algn="l" rtl="0" eaLnBrk="0" fontAlgn="base" hangingPunct="0">
              <a:lnSpc>
                <a:spcPct val="90000"/>
              </a:lnSpc>
              <a:spcBef>
                <a:spcPct val="30000"/>
              </a:spcBef>
              <a:spcAft>
                <a:spcPct val="0"/>
              </a:spcAft>
              <a:buClr>
                <a:srgbClr val="4C4C4C"/>
              </a:buClr>
              <a:defRPr sz="1600">
                <a:solidFill>
                  <a:srgbClr val="4C4C4C"/>
                </a:solidFill>
                <a:latin typeface="+mn-lt"/>
              </a:defRPr>
            </a:lvl5pPr>
            <a:lvl6pPr marL="2114550" indent="-171450" algn="l" rtl="0" fontAlgn="base">
              <a:lnSpc>
                <a:spcPct val="90000"/>
              </a:lnSpc>
              <a:spcBef>
                <a:spcPct val="30000"/>
              </a:spcBef>
              <a:spcAft>
                <a:spcPct val="0"/>
              </a:spcAft>
              <a:buClr>
                <a:srgbClr val="4C4C4C"/>
              </a:buClr>
              <a:defRPr sz="1600">
                <a:solidFill>
                  <a:srgbClr val="4C4C4C"/>
                </a:solidFill>
                <a:latin typeface="+mn-lt"/>
              </a:defRPr>
            </a:lvl6pPr>
            <a:lvl7pPr marL="2571750" indent="-171450" algn="l" rtl="0" fontAlgn="base">
              <a:lnSpc>
                <a:spcPct val="90000"/>
              </a:lnSpc>
              <a:spcBef>
                <a:spcPct val="30000"/>
              </a:spcBef>
              <a:spcAft>
                <a:spcPct val="0"/>
              </a:spcAft>
              <a:buClr>
                <a:srgbClr val="4C4C4C"/>
              </a:buClr>
              <a:defRPr sz="1600">
                <a:solidFill>
                  <a:srgbClr val="4C4C4C"/>
                </a:solidFill>
                <a:latin typeface="+mn-lt"/>
              </a:defRPr>
            </a:lvl7pPr>
            <a:lvl8pPr marL="3028950" indent="-171450" algn="l" rtl="0" fontAlgn="base">
              <a:lnSpc>
                <a:spcPct val="90000"/>
              </a:lnSpc>
              <a:spcBef>
                <a:spcPct val="30000"/>
              </a:spcBef>
              <a:spcAft>
                <a:spcPct val="0"/>
              </a:spcAft>
              <a:buClr>
                <a:srgbClr val="4C4C4C"/>
              </a:buClr>
              <a:defRPr sz="1600">
                <a:solidFill>
                  <a:srgbClr val="4C4C4C"/>
                </a:solidFill>
                <a:latin typeface="+mn-lt"/>
              </a:defRPr>
            </a:lvl8pPr>
            <a:lvl9pPr marL="3486150" indent="-171450" algn="l" rtl="0" fontAlgn="base">
              <a:lnSpc>
                <a:spcPct val="90000"/>
              </a:lnSpc>
              <a:spcBef>
                <a:spcPct val="30000"/>
              </a:spcBef>
              <a:spcAft>
                <a:spcPct val="0"/>
              </a:spcAft>
              <a:buClr>
                <a:srgbClr val="4C4C4C"/>
              </a:buClr>
              <a:defRPr sz="1600">
                <a:solidFill>
                  <a:srgbClr val="4C4C4C"/>
                </a:solidFill>
                <a:latin typeface="+mn-lt"/>
              </a:defRPr>
            </a:lvl9pPr>
          </a:lstStyle>
          <a:p>
            <a:r>
              <a:rPr lang="en-US" kern="0" dirty="0" smtClean="0"/>
              <a:t>Automate chart creation &amp; create position hierarchy</a:t>
            </a:r>
            <a:endParaRPr lang="en-US" kern="0" dirty="0"/>
          </a:p>
          <a:p>
            <a:endParaRPr lang="en-US" kern="0" dirty="0" smtClean="0"/>
          </a:p>
        </p:txBody>
      </p:sp>
    </p:spTree>
    <p:extLst>
      <p:ext uri="{BB962C8B-B14F-4D97-AF65-F5344CB8AC3E}">
        <p14:creationId xmlns:p14="http://schemas.microsoft.com/office/powerpoint/2010/main" val="4011201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5"/>
          <p:cNvSpPr txBox="1">
            <a:spLocks noGrp="1" noChangeArrowheads="1"/>
          </p:cNvSpPr>
          <p:nvPr/>
        </p:nvSpPr>
        <p:spPr bwMode="auto">
          <a:xfrm>
            <a:off x="6797675" y="6400800"/>
            <a:ext cx="2133600" cy="304800"/>
          </a:xfrm>
          <a:prstGeom prst="rect">
            <a:avLst/>
          </a:prstGeom>
          <a:noFill/>
          <a:ln w="9525">
            <a:noFill/>
            <a:miter lim="800000"/>
            <a:headEnd/>
            <a:tailEnd/>
          </a:ln>
        </p:spPr>
        <p:txBody>
          <a:bodyPr/>
          <a:lstStyle/>
          <a:p>
            <a:pPr algn="r"/>
            <a:fld id="{7A2636C5-3C3F-41A8-9221-05035B40005A}" type="slidenum">
              <a:rPr lang="en-US" sz="1400" b="1">
                <a:solidFill>
                  <a:srgbClr val="003366"/>
                </a:solidFill>
              </a:rPr>
              <a:pPr algn="r"/>
              <a:t>5</a:t>
            </a:fld>
            <a:endParaRPr lang="en-US" sz="1400" b="1" dirty="0">
              <a:solidFill>
                <a:srgbClr val="003366"/>
              </a:solidFill>
            </a:endParaRPr>
          </a:p>
        </p:txBody>
      </p:sp>
      <p:sp>
        <p:nvSpPr>
          <p:cNvPr id="53250" name="Rectangle 5"/>
          <p:cNvSpPr txBox="1">
            <a:spLocks noGrp="1" noChangeArrowheads="1"/>
          </p:cNvSpPr>
          <p:nvPr/>
        </p:nvSpPr>
        <p:spPr bwMode="auto">
          <a:xfrm>
            <a:off x="6797675" y="6400800"/>
            <a:ext cx="2133600" cy="304800"/>
          </a:xfrm>
          <a:prstGeom prst="rect">
            <a:avLst/>
          </a:prstGeom>
          <a:noFill/>
          <a:ln w="9525">
            <a:noFill/>
            <a:miter lim="800000"/>
            <a:headEnd/>
            <a:tailEnd/>
          </a:ln>
        </p:spPr>
        <p:txBody>
          <a:bodyPr/>
          <a:lstStyle/>
          <a:p>
            <a:pPr algn="r"/>
            <a:fld id="{0AC652ED-9C99-48CD-A94B-0989F8795007}" type="slidenum">
              <a:rPr lang="en-US" sz="1400" b="1">
                <a:solidFill>
                  <a:srgbClr val="003366"/>
                </a:solidFill>
              </a:rPr>
              <a:pPr algn="r"/>
              <a:t>5</a:t>
            </a:fld>
            <a:endParaRPr lang="en-US" sz="1400" b="1" dirty="0">
              <a:solidFill>
                <a:srgbClr val="003366"/>
              </a:solidFill>
            </a:endParaRPr>
          </a:p>
        </p:txBody>
      </p:sp>
      <p:sp>
        <p:nvSpPr>
          <p:cNvPr id="53251" name="Rectangle 2"/>
          <p:cNvSpPr>
            <a:spLocks noGrp="1" noChangeArrowheads="1"/>
          </p:cNvSpPr>
          <p:nvPr>
            <p:ph type="title" idx="4294967295"/>
          </p:nvPr>
        </p:nvSpPr>
        <p:spPr/>
        <p:txBody>
          <a:bodyPr/>
          <a:lstStyle/>
          <a:p>
            <a:r>
              <a:rPr lang="en-US" b="0" dirty="0" smtClean="0"/>
              <a:t>HCMS: What </a:t>
            </a:r>
            <a:r>
              <a:rPr lang="en-US" b="0" dirty="0"/>
              <a:t>Y</a:t>
            </a:r>
            <a:r>
              <a:rPr lang="en-US" b="0" dirty="0" smtClean="0"/>
              <a:t>ou </a:t>
            </a:r>
            <a:r>
              <a:rPr lang="en-US" b="0" dirty="0"/>
              <a:t>C</a:t>
            </a:r>
            <a:r>
              <a:rPr lang="en-US" b="0" dirty="0" smtClean="0"/>
              <a:t>an </a:t>
            </a:r>
            <a:r>
              <a:rPr lang="en-US" b="0" dirty="0"/>
              <a:t>E</a:t>
            </a:r>
            <a:r>
              <a:rPr lang="en-US" b="0" dirty="0" smtClean="0"/>
              <a:t>xpect</a:t>
            </a:r>
          </a:p>
        </p:txBody>
      </p:sp>
      <p:sp>
        <p:nvSpPr>
          <p:cNvPr id="53252" name="Content Placeholder 6"/>
          <p:cNvSpPr>
            <a:spLocks noGrp="1"/>
          </p:cNvSpPr>
          <p:nvPr>
            <p:ph idx="4294967295"/>
          </p:nvPr>
        </p:nvSpPr>
        <p:spPr>
          <a:xfrm>
            <a:off x="76200" y="1371600"/>
            <a:ext cx="8915400" cy="4114800"/>
          </a:xfrm>
        </p:spPr>
        <p:txBody>
          <a:bodyPr/>
          <a:lstStyle/>
          <a:p>
            <a:pPr marL="171450" indent="-171450"/>
            <a:r>
              <a:rPr lang="en-US" dirty="0" smtClean="0"/>
              <a:t>Technology Improvements</a:t>
            </a:r>
          </a:p>
          <a:p>
            <a:pPr marL="736600" lvl="1" indent="-279400"/>
            <a:r>
              <a:rPr lang="en-US" dirty="0" smtClean="0"/>
              <a:t>Reduction in </a:t>
            </a:r>
            <a:r>
              <a:rPr lang="en-US" b="1" dirty="0" smtClean="0">
                <a:solidFill>
                  <a:srgbClr val="0000FF"/>
                </a:solidFill>
              </a:rPr>
              <a:t>rework</a:t>
            </a:r>
            <a:r>
              <a:rPr lang="en-US" dirty="0" smtClean="0"/>
              <a:t> and increase in readily-available product samples </a:t>
            </a:r>
          </a:p>
          <a:p>
            <a:pPr marL="736600" lvl="1" indent="-279400"/>
            <a:r>
              <a:rPr lang="en-US" b="1" dirty="0" smtClean="0">
                <a:solidFill>
                  <a:srgbClr val="0000FF"/>
                </a:solidFill>
              </a:rPr>
              <a:t>Visibility</a:t>
            </a:r>
            <a:r>
              <a:rPr lang="en-US" dirty="0" smtClean="0"/>
              <a:t> &amp; </a:t>
            </a:r>
            <a:r>
              <a:rPr lang="en-US" b="1" dirty="0" smtClean="0">
                <a:solidFill>
                  <a:srgbClr val="0000FF"/>
                </a:solidFill>
              </a:rPr>
              <a:t>integration</a:t>
            </a:r>
            <a:r>
              <a:rPr lang="en-US" dirty="0" smtClean="0"/>
              <a:t> with down-stream,</a:t>
            </a:r>
            <a:r>
              <a:rPr lang="en-US" b="1" dirty="0" smtClean="0">
                <a:solidFill>
                  <a:srgbClr val="0000FF"/>
                </a:solidFill>
              </a:rPr>
              <a:t> </a:t>
            </a:r>
            <a:r>
              <a:rPr lang="en-US" dirty="0" smtClean="0"/>
              <a:t>next steps in hiring process</a:t>
            </a:r>
          </a:p>
          <a:p>
            <a:pPr marL="736600" lvl="1" indent="-279400"/>
            <a:r>
              <a:rPr lang="en-US" dirty="0" smtClean="0"/>
              <a:t>Opportunity to better leverage </a:t>
            </a:r>
            <a:r>
              <a:rPr lang="en-US" b="1" dirty="0" smtClean="0">
                <a:solidFill>
                  <a:srgbClr val="0000FF"/>
                </a:solidFill>
              </a:rPr>
              <a:t>existing</a:t>
            </a:r>
            <a:r>
              <a:rPr lang="en-US" dirty="0" smtClean="0"/>
              <a:t> information</a:t>
            </a:r>
          </a:p>
          <a:p>
            <a:pPr marL="457200" lvl="1" indent="0">
              <a:buNone/>
            </a:pPr>
            <a:endParaRPr lang="en-US" dirty="0" smtClean="0"/>
          </a:p>
          <a:p>
            <a:pPr marL="171450" indent="-171450"/>
            <a:r>
              <a:rPr lang="en-US" dirty="0" smtClean="0"/>
              <a:t>Process Improvements</a:t>
            </a:r>
          </a:p>
          <a:p>
            <a:pPr marL="736600" lvl="1" indent="-279400"/>
            <a:r>
              <a:rPr lang="en-US" dirty="0" smtClean="0"/>
              <a:t>Reduction in loss of </a:t>
            </a:r>
            <a:r>
              <a:rPr lang="en-US" dirty="0" smtClean="0">
                <a:solidFill>
                  <a:srgbClr val="0000FF"/>
                </a:solidFill>
              </a:rPr>
              <a:t>“</a:t>
            </a:r>
            <a:r>
              <a:rPr lang="en-US" b="1" dirty="0" smtClean="0">
                <a:solidFill>
                  <a:srgbClr val="0000FF"/>
                </a:solidFill>
              </a:rPr>
              <a:t>best resources</a:t>
            </a:r>
            <a:r>
              <a:rPr lang="en-US" dirty="0" smtClean="0">
                <a:solidFill>
                  <a:srgbClr val="0000FF"/>
                </a:solidFill>
              </a:rPr>
              <a:t>”</a:t>
            </a:r>
            <a:r>
              <a:rPr lang="en-US" dirty="0" smtClean="0"/>
              <a:t> due to duration of hiring process</a:t>
            </a:r>
          </a:p>
          <a:p>
            <a:pPr marL="736600" lvl="1" indent="-279400"/>
            <a:r>
              <a:rPr lang="en-US" dirty="0" smtClean="0"/>
              <a:t>Culture changes in the hiring process</a:t>
            </a:r>
          </a:p>
          <a:p>
            <a:pPr marL="1143000" lvl="2" indent="-228600"/>
            <a:r>
              <a:rPr lang="en-US" dirty="0" smtClean="0"/>
              <a:t>Creation of </a:t>
            </a:r>
            <a:r>
              <a:rPr lang="en-US" b="1" dirty="0" smtClean="0">
                <a:solidFill>
                  <a:srgbClr val="0000FF"/>
                </a:solidFill>
              </a:rPr>
              <a:t>business rules</a:t>
            </a:r>
            <a:r>
              <a:rPr lang="en-US" dirty="0" smtClean="0"/>
              <a:t> and enforcement of </a:t>
            </a:r>
            <a:r>
              <a:rPr lang="en-US" b="1" dirty="0" smtClean="0">
                <a:solidFill>
                  <a:srgbClr val="0000FF"/>
                </a:solidFill>
              </a:rPr>
              <a:t>time limits</a:t>
            </a:r>
            <a:endParaRPr lang="en-US" dirty="0" smtClean="0"/>
          </a:p>
          <a:p>
            <a:pPr marL="1143000" lvl="2" indent="-228600"/>
            <a:r>
              <a:rPr lang="en-US" dirty="0" smtClean="0"/>
              <a:t>Better control over the product being delivered</a:t>
            </a:r>
            <a:endParaRPr lang="en-US" dirty="0" smtClean="0">
              <a:solidFill>
                <a:srgbClr val="0000FF"/>
              </a:solidFill>
            </a:endParaRPr>
          </a:p>
        </p:txBody>
      </p:sp>
      <p:sp>
        <p:nvSpPr>
          <p:cNvPr id="53253" name="Slide Number Placeholder 3"/>
          <p:cNvSpPr txBox="1">
            <a:spLocks noGrp="1"/>
          </p:cNvSpPr>
          <p:nvPr/>
        </p:nvSpPr>
        <p:spPr bwMode="auto">
          <a:xfrm>
            <a:off x="6797675" y="6400800"/>
            <a:ext cx="2133600" cy="304800"/>
          </a:xfrm>
          <a:prstGeom prst="rect">
            <a:avLst/>
          </a:prstGeom>
          <a:noFill/>
          <a:ln w="9525">
            <a:noFill/>
            <a:miter lim="800000"/>
            <a:headEnd/>
            <a:tailEnd/>
          </a:ln>
        </p:spPr>
        <p:txBody>
          <a:bodyPr/>
          <a:lstStyle/>
          <a:p>
            <a:pPr algn="r"/>
            <a:fld id="{5FA81046-8DC9-4E71-9662-F146B4C83093}" type="slidenum">
              <a:rPr lang="en-US" sz="1400" b="1">
                <a:solidFill>
                  <a:srgbClr val="003366"/>
                </a:solidFill>
              </a:rPr>
              <a:pPr algn="r"/>
              <a:t>5</a:t>
            </a:fld>
            <a:endParaRPr lang="en-US" sz="1400" b="1" dirty="0">
              <a:solidFill>
                <a:srgbClr val="003366"/>
              </a:solidFill>
            </a:endParaRPr>
          </a:p>
        </p:txBody>
      </p:sp>
    </p:spTree>
    <p:extLst>
      <p:ext uri="{BB962C8B-B14F-4D97-AF65-F5344CB8AC3E}">
        <p14:creationId xmlns:p14="http://schemas.microsoft.com/office/powerpoint/2010/main" val="354779420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5"/>
          <p:cNvSpPr txBox="1">
            <a:spLocks noGrp="1" noChangeArrowheads="1"/>
          </p:cNvSpPr>
          <p:nvPr/>
        </p:nvSpPr>
        <p:spPr bwMode="auto">
          <a:xfrm>
            <a:off x="6797675" y="6400800"/>
            <a:ext cx="2133600" cy="304800"/>
          </a:xfrm>
          <a:prstGeom prst="rect">
            <a:avLst/>
          </a:prstGeom>
          <a:noFill/>
          <a:ln w="9525">
            <a:noFill/>
            <a:miter lim="800000"/>
            <a:headEnd/>
            <a:tailEnd/>
          </a:ln>
        </p:spPr>
        <p:txBody>
          <a:bodyPr/>
          <a:lstStyle/>
          <a:p>
            <a:pPr algn="r"/>
            <a:fld id="{CE2E0796-7AC0-486B-8501-14E4D38C9FCE}" type="slidenum">
              <a:rPr lang="en-US" sz="1400" b="1">
                <a:solidFill>
                  <a:srgbClr val="003366"/>
                </a:solidFill>
              </a:rPr>
              <a:pPr algn="r"/>
              <a:t>6</a:t>
            </a:fld>
            <a:endParaRPr lang="en-US" sz="1400" b="1" dirty="0">
              <a:solidFill>
                <a:srgbClr val="003366"/>
              </a:solidFill>
            </a:endParaRPr>
          </a:p>
        </p:txBody>
      </p:sp>
      <p:sp>
        <p:nvSpPr>
          <p:cNvPr id="47106" name="Rectangle 5"/>
          <p:cNvSpPr txBox="1">
            <a:spLocks noGrp="1" noChangeArrowheads="1"/>
          </p:cNvSpPr>
          <p:nvPr/>
        </p:nvSpPr>
        <p:spPr bwMode="auto">
          <a:xfrm>
            <a:off x="6797675" y="6400800"/>
            <a:ext cx="2133600" cy="304800"/>
          </a:xfrm>
          <a:prstGeom prst="rect">
            <a:avLst/>
          </a:prstGeom>
          <a:noFill/>
          <a:ln w="9525">
            <a:noFill/>
            <a:miter lim="800000"/>
            <a:headEnd/>
            <a:tailEnd/>
          </a:ln>
        </p:spPr>
        <p:txBody>
          <a:bodyPr/>
          <a:lstStyle/>
          <a:p>
            <a:pPr algn="r"/>
            <a:fld id="{A0677BC6-F3A0-4917-966B-72AED07A13E1}" type="slidenum">
              <a:rPr lang="en-US" sz="1400" b="1">
                <a:solidFill>
                  <a:srgbClr val="003366"/>
                </a:solidFill>
              </a:rPr>
              <a:pPr algn="r"/>
              <a:t>6</a:t>
            </a:fld>
            <a:endParaRPr lang="en-US" sz="1400" b="1" dirty="0">
              <a:solidFill>
                <a:srgbClr val="003366"/>
              </a:solidFill>
            </a:endParaRPr>
          </a:p>
        </p:txBody>
      </p:sp>
      <p:sp>
        <p:nvSpPr>
          <p:cNvPr id="47107" name="Rectangle 2"/>
          <p:cNvSpPr>
            <a:spLocks noGrp="1" noChangeArrowheads="1"/>
          </p:cNvSpPr>
          <p:nvPr>
            <p:ph type="title" idx="4294967295"/>
          </p:nvPr>
        </p:nvSpPr>
        <p:spPr>
          <a:xfrm>
            <a:off x="1143001" y="119063"/>
            <a:ext cx="8001000" cy="1089025"/>
          </a:xfrm>
        </p:spPr>
        <p:txBody>
          <a:bodyPr/>
          <a:lstStyle/>
          <a:p>
            <a:r>
              <a:rPr lang="en-US" b="0" dirty="0" smtClean="0"/>
              <a:t>HCMS: Workforce Planning Dashboard</a:t>
            </a:r>
          </a:p>
        </p:txBody>
      </p:sp>
      <p:sp>
        <p:nvSpPr>
          <p:cNvPr id="47108" name="Rectangle 3"/>
          <p:cNvSpPr>
            <a:spLocks noGrp="1" noChangeArrowheads="1"/>
          </p:cNvSpPr>
          <p:nvPr>
            <p:ph type="body" idx="4294967295"/>
          </p:nvPr>
        </p:nvSpPr>
        <p:spPr/>
        <p:txBody>
          <a:bodyPr/>
          <a:lstStyle/>
          <a:p>
            <a:r>
              <a:rPr lang="en-US" dirty="0"/>
              <a:t>Simplifies the process of providing </a:t>
            </a:r>
            <a:r>
              <a:rPr lang="en-US" dirty="0" smtClean="0"/>
              <a:t>key metrics of </a:t>
            </a:r>
            <a:r>
              <a:rPr lang="en-US" b="1" dirty="0">
                <a:solidFill>
                  <a:srgbClr val="0000FF"/>
                </a:solidFill>
              </a:rPr>
              <a:t>present, past and future </a:t>
            </a:r>
            <a:r>
              <a:rPr lang="en-US" dirty="0" smtClean="0"/>
              <a:t>workforce add value to managers and HR</a:t>
            </a:r>
          </a:p>
          <a:p>
            <a:r>
              <a:rPr lang="en-US" dirty="0" smtClean="0"/>
              <a:t>Easy access to Workforce Profile data to answer quick, </a:t>
            </a:r>
            <a:r>
              <a:rPr lang="en-US" b="1" dirty="0">
                <a:solidFill>
                  <a:srgbClr val="0000FF"/>
                </a:solidFill>
              </a:rPr>
              <a:t>high level </a:t>
            </a:r>
            <a:r>
              <a:rPr lang="en-US" dirty="0" smtClean="0"/>
              <a:t>questions</a:t>
            </a:r>
          </a:p>
          <a:p>
            <a:r>
              <a:rPr lang="en-US" dirty="0" smtClean="0"/>
              <a:t>Historical attrition and retirement eligibility data provides </a:t>
            </a:r>
            <a:r>
              <a:rPr lang="en-US" b="1" dirty="0">
                <a:solidFill>
                  <a:srgbClr val="0000FF"/>
                </a:solidFill>
              </a:rPr>
              <a:t>insight </a:t>
            </a:r>
            <a:r>
              <a:rPr lang="en-US" dirty="0"/>
              <a:t>to the future</a:t>
            </a:r>
          </a:p>
          <a:p>
            <a:r>
              <a:rPr lang="en-US" dirty="0" smtClean="0"/>
              <a:t>Inventoried </a:t>
            </a:r>
            <a:r>
              <a:rPr lang="en-US" b="1" dirty="0">
                <a:solidFill>
                  <a:srgbClr val="0000FF"/>
                </a:solidFill>
              </a:rPr>
              <a:t>competencies</a:t>
            </a:r>
            <a:r>
              <a:rPr lang="en-US" dirty="0" smtClean="0"/>
              <a:t> highlight future vulnerabilities</a:t>
            </a:r>
          </a:p>
          <a:p>
            <a:r>
              <a:rPr lang="en-US" dirty="0" smtClean="0"/>
              <a:t>Hierarchical functionality gives managers and executives </a:t>
            </a:r>
            <a:r>
              <a:rPr lang="en-US" b="1" dirty="0">
                <a:solidFill>
                  <a:srgbClr val="0000FF"/>
                </a:solidFill>
              </a:rPr>
              <a:t>visibility</a:t>
            </a:r>
            <a:r>
              <a:rPr lang="en-US" dirty="0" smtClean="0"/>
              <a:t> into workforce and in-progress hiring actions</a:t>
            </a:r>
            <a:endParaRPr lang="en-US" dirty="0"/>
          </a:p>
        </p:txBody>
      </p:sp>
    </p:spTree>
    <p:extLst>
      <p:ext uri="{BB962C8B-B14F-4D97-AF65-F5344CB8AC3E}">
        <p14:creationId xmlns:p14="http://schemas.microsoft.com/office/powerpoint/2010/main" val="2810031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spcAft>
                <a:spcPts val="600"/>
              </a:spcAft>
            </a:pPr>
            <a:r>
              <a:rPr lang="en-US" b="0" dirty="0" smtClean="0"/>
              <a:t>HCMS: Organization Chart Express</a:t>
            </a:r>
            <a:endParaRPr lang="en-US" b="0" dirty="0"/>
          </a:p>
        </p:txBody>
      </p:sp>
      <p:sp>
        <p:nvSpPr>
          <p:cNvPr id="4" name="TextBox 3"/>
          <p:cNvSpPr txBox="1"/>
          <p:nvPr/>
        </p:nvSpPr>
        <p:spPr>
          <a:xfrm>
            <a:off x="50800" y="1371600"/>
            <a:ext cx="9067800" cy="5078313"/>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0000FF"/>
                </a:solidFill>
                <a:latin typeface="+mn-lt"/>
              </a:rPr>
              <a:t>Automates and standardizes </a:t>
            </a:r>
            <a:r>
              <a:rPr lang="en-US" dirty="0" smtClean="0"/>
              <a:t>the development of organizational charts and maintains an up to date record of all organizational charts across the Service. </a:t>
            </a:r>
          </a:p>
          <a:p>
            <a:r>
              <a:rPr lang="en-US" dirty="0" smtClean="0"/>
              <a:t> </a:t>
            </a:r>
          </a:p>
          <a:p>
            <a:pPr marL="285750" lvl="0" indent="-285750">
              <a:buFont typeface="Arial" panose="020B0604020202020204" pitchFamily="34" charset="0"/>
              <a:buChar char="•"/>
            </a:pPr>
            <a:r>
              <a:rPr lang="en-US" dirty="0"/>
              <a:t>Fast and accurate creation and updating of Organization Charts </a:t>
            </a:r>
            <a:r>
              <a:rPr lang="en-US" dirty="0" smtClean="0"/>
              <a:t>using </a:t>
            </a:r>
            <a:r>
              <a:rPr lang="en-US" dirty="0"/>
              <a:t>FPPS </a:t>
            </a:r>
            <a:r>
              <a:rPr lang="en-US" dirty="0" smtClean="0"/>
              <a:t>data </a:t>
            </a:r>
            <a:r>
              <a:rPr lang="en-US" dirty="0"/>
              <a:t>and process standardization</a:t>
            </a:r>
          </a:p>
          <a:p>
            <a:endParaRPr lang="en-US" dirty="0" smtClean="0"/>
          </a:p>
          <a:p>
            <a:pPr marL="285750" indent="-285750">
              <a:buFont typeface="Arial" panose="020B0604020202020204" pitchFamily="34" charset="0"/>
              <a:buChar char="•"/>
            </a:pPr>
            <a:r>
              <a:rPr lang="en-US" b="1" dirty="0">
                <a:solidFill>
                  <a:srgbClr val="0000FF"/>
                </a:solidFill>
                <a:latin typeface="+mn-lt"/>
              </a:rPr>
              <a:t>Repository</a:t>
            </a:r>
            <a:r>
              <a:rPr lang="en-US" dirty="0"/>
              <a:t> of signed approved organizational charts  for all </a:t>
            </a:r>
            <a:r>
              <a:rPr lang="en-US" dirty="0" smtClean="0"/>
              <a:t>FWS Org Codes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Easy access to Organization Charts </a:t>
            </a:r>
            <a:r>
              <a:rPr lang="en-US" dirty="0"/>
              <a:t>and information </a:t>
            </a:r>
            <a:r>
              <a:rPr lang="en-US" dirty="0" smtClean="0"/>
              <a:t>to support yearly submission requirement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Accurate information for </a:t>
            </a:r>
            <a:r>
              <a:rPr lang="en-US" b="1" dirty="0">
                <a:solidFill>
                  <a:srgbClr val="0000FF"/>
                </a:solidFill>
                <a:latin typeface="+mn-lt"/>
              </a:rPr>
              <a:t>forecasting multiple scenarios </a:t>
            </a:r>
            <a:r>
              <a:rPr lang="en-US" dirty="0" smtClean="0"/>
              <a:t>such as; budget planning, </a:t>
            </a:r>
            <a:r>
              <a:rPr lang="en-US" dirty="0"/>
              <a:t>decision-making for </a:t>
            </a:r>
            <a:r>
              <a:rPr lang="en-US" dirty="0" smtClean="0"/>
              <a:t>hiring actions, </a:t>
            </a:r>
            <a:r>
              <a:rPr lang="en-US" dirty="0"/>
              <a:t>physical </a:t>
            </a:r>
            <a:r>
              <a:rPr lang="en-US" dirty="0" smtClean="0"/>
              <a:t>moves, &amp; office </a:t>
            </a:r>
            <a:r>
              <a:rPr lang="en-US" dirty="0"/>
              <a:t>space </a:t>
            </a:r>
            <a:r>
              <a:rPr lang="en-US" dirty="0" smtClean="0"/>
              <a:t>planning</a:t>
            </a:r>
          </a:p>
          <a:p>
            <a:pPr lvl="0"/>
            <a:endParaRPr lang="en-US" dirty="0" smtClean="0"/>
          </a:p>
          <a:p>
            <a:pPr marL="285750" lvl="0" indent="-285750">
              <a:buFont typeface="Arial" panose="020B0604020202020204" pitchFamily="34" charset="0"/>
              <a:buChar char="•"/>
            </a:pPr>
            <a:r>
              <a:rPr lang="en-US" dirty="0" smtClean="0"/>
              <a:t>Provides access to </a:t>
            </a:r>
            <a:r>
              <a:rPr lang="en-US" b="1" dirty="0">
                <a:solidFill>
                  <a:srgbClr val="0000FF"/>
                </a:solidFill>
                <a:latin typeface="+mn-lt"/>
              </a:rPr>
              <a:t>Executive level </a:t>
            </a:r>
            <a:r>
              <a:rPr lang="en-US" dirty="0" smtClean="0"/>
              <a:t>Organization Charts</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smtClean="0"/>
              <a:t>Supports disaster recovery though easily accessible </a:t>
            </a:r>
            <a:r>
              <a:rPr lang="en-US" b="1" dirty="0">
                <a:solidFill>
                  <a:srgbClr val="0000FF"/>
                </a:solidFill>
                <a:latin typeface="+mn-lt"/>
              </a:rPr>
              <a:t>reporting</a:t>
            </a:r>
            <a:r>
              <a:rPr lang="en-US" dirty="0" smtClean="0"/>
              <a:t> system that provides current list of FWS employees and contact information</a:t>
            </a:r>
          </a:p>
        </p:txBody>
      </p:sp>
      <p:sp>
        <p:nvSpPr>
          <p:cNvPr id="2" name="Slide Number Placeholder 1"/>
          <p:cNvSpPr>
            <a:spLocks noGrp="1"/>
          </p:cNvSpPr>
          <p:nvPr>
            <p:ph type="sldNum" sz="quarter" idx="10"/>
          </p:nvPr>
        </p:nvSpPr>
        <p:spPr/>
        <p:txBody>
          <a:bodyPr/>
          <a:lstStyle/>
          <a:p>
            <a:pPr>
              <a:defRPr/>
            </a:pPr>
            <a:fld id="{7E9FA280-8A6E-4F19-A0C0-00FFD5E7C150}" type="slidenum">
              <a:rPr lang="en-US" smtClean="0"/>
              <a:pPr>
                <a:defRPr/>
              </a:pPr>
              <a:t>7</a:t>
            </a:fld>
            <a:endParaRPr lang="en-US" dirty="0"/>
          </a:p>
        </p:txBody>
      </p:sp>
    </p:spTree>
    <p:extLst>
      <p:ext uri="{BB962C8B-B14F-4D97-AF65-F5344CB8AC3E}">
        <p14:creationId xmlns:p14="http://schemas.microsoft.com/office/powerpoint/2010/main" val="3697250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WFP Dashboard: Historic Data Screen</a:t>
            </a:r>
            <a:endParaRPr lang="en-US" b="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63" t="8265" b="4336"/>
          <a:stretch/>
        </p:blipFill>
        <p:spPr bwMode="auto">
          <a:xfrm>
            <a:off x="291659" y="1219200"/>
            <a:ext cx="8598782" cy="5575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28291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WFP Dashboard: Forecasting Screen</a:t>
            </a:r>
            <a:endParaRPr lang="en-US" b="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295" y="1264646"/>
            <a:ext cx="6910705" cy="5517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04433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4_Blank">
  <a:themeElements>
    <a:clrScheme name="">
      <a:dk1>
        <a:srgbClr val="000000"/>
      </a:dk1>
      <a:lt1>
        <a:srgbClr val="FFFFFF"/>
      </a:lt1>
      <a:dk2>
        <a:srgbClr val="000000"/>
      </a:dk2>
      <a:lt2>
        <a:srgbClr val="0099FF"/>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fontScheme name="4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Blank">
  <a:themeElements>
    <a:clrScheme name="">
      <a:dk1>
        <a:srgbClr val="000000"/>
      </a:dk1>
      <a:lt1>
        <a:srgbClr val="FFFFFF"/>
      </a:lt1>
      <a:dk2>
        <a:srgbClr val="000000"/>
      </a:dk2>
      <a:lt2>
        <a:srgbClr val="0099FF"/>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fontScheme name="5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ZMOutlook</vt:lpwstr>
  </property>
  <property fmtid="{D5CDD505-2E9C-101B-9397-08002B2CF9AE}" pid="3" name="SizeBefore">
    <vt:lpwstr>1399998</vt:lpwstr>
  </property>
  <property fmtid="{D5CDD505-2E9C-101B-9397-08002B2CF9AE}" pid="4" name="OptimizationTime">
    <vt:lpwstr>20180621_1227</vt:lpwstr>
  </property>
</Properties>
</file>

<file path=docProps/app.xml><?xml version="1.0" encoding="utf-8"?>
<Properties xmlns="http://schemas.openxmlformats.org/officeDocument/2006/extended-properties" xmlns:vt="http://schemas.openxmlformats.org/officeDocument/2006/docPropsVTypes">
  <Template/>
  <TotalTime>29747</TotalTime>
  <Words>941</Words>
  <Application>Microsoft Office PowerPoint</Application>
  <PresentationFormat>On-screen Show (4:3)</PresentationFormat>
  <Paragraphs>124</Paragraphs>
  <Slides>12</Slides>
  <Notes>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12</vt:i4>
      </vt:variant>
    </vt:vector>
  </HeadingPairs>
  <TitlesOfParts>
    <vt:vector size="18" baseType="lpstr">
      <vt:lpstr>Arial</vt:lpstr>
      <vt:lpstr>Arial Narrow</vt:lpstr>
      <vt:lpstr>Wingdings</vt:lpstr>
      <vt:lpstr>4_Blank</vt:lpstr>
      <vt:lpstr>Custom Design</vt:lpstr>
      <vt:lpstr>5_Blank</vt:lpstr>
      <vt:lpstr>Human Capital Management System (HCMS) Overview – June 2018 </vt:lpstr>
      <vt:lpstr>HCMS Business Case:</vt:lpstr>
      <vt:lpstr>HCMS: Module Definition</vt:lpstr>
      <vt:lpstr>HCMS Modules</vt:lpstr>
      <vt:lpstr>HCMS: What You Can Expect</vt:lpstr>
      <vt:lpstr>HCMS: Workforce Planning Dashboard</vt:lpstr>
      <vt:lpstr>HCMS: Organization Chart Express</vt:lpstr>
      <vt:lpstr>WFP Dashboard: Historic Data Screen</vt:lpstr>
      <vt:lpstr>WFP Dashboard: Forecasting Screen</vt:lpstr>
      <vt:lpstr>Workforce Planning &amp; Competency Mgmt</vt:lpstr>
      <vt:lpstr>Next Steps</vt:lpstr>
      <vt:lpstr>PowerPoint Presentation</vt:lpstr>
    </vt:vector>
  </TitlesOfParts>
  <Company>U.S. Fish &amp; Wildlife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Capital Division</dc:title>
  <dc:creator>Keastfausnaugh</dc:creator>
  <cp:lastModifiedBy>Natalie Martino</cp:lastModifiedBy>
  <cp:revision>874</cp:revision>
  <cp:lastPrinted>2016-03-21T15:12:07Z</cp:lastPrinted>
  <dcterms:created xsi:type="dcterms:W3CDTF">2009-01-06T19:00:59Z</dcterms:created>
  <dcterms:modified xsi:type="dcterms:W3CDTF">2018-06-19T20:55:42Z</dcterms:modified>
</cp:coreProperties>
</file>