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336" r:id="rId6"/>
    <p:sldId id="658" r:id="rId7"/>
    <p:sldId id="655" r:id="rId8"/>
    <p:sldId id="656" r:id="rId9"/>
    <p:sldId id="641" r:id="rId10"/>
    <p:sldId id="648" r:id="rId11"/>
    <p:sldId id="653" r:id="rId12"/>
    <p:sldId id="644" r:id="rId13"/>
    <p:sldId id="652" r:id="rId14"/>
    <p:sldId id="637" r:id="rId15"/>
    <p:sldId id="646" r:id="rId16"/>
    <p:sldId id="664" r:id="rId17"/>
    <p:sldId id="667" r:id="rId18"/>
    <p:sldId id="668" r:id="rId19"/>
    <p:sldId id="672" r:id="rId20"/>
    <p:sldId id="670" r:id="rId21"/>
    <p:sldId id="303" r:id="rId22"/>
    <p:sldId id="671" r:id="rId23"/>
    <p:sldId id="66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kie Gashaw" initials="BG" lastIdx="1" clrIdx="0">
    <p:extLst>
      <p:ext uri="{19B8F6BF-5375-455C-9EA6-DF929625EA0E}">
        <p15:presenceInfo xmlns:p15="http://schemas.microsoft.com/office/powerpoint/2012/main" userId="Brukie Gasha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F8F25"/>
    <a:srgbClr val="FF7D11"/>
    <a:srgbClr val="E37F1B"/>
    <a:srgbClr val="EE606E"/>
    <a:srgbClr val="FFFFFF"/>
    <a:srgbClr val="005177"/>
    <a:srgbClr val="003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EF0EB-D540-4FE4-93E7-9AEC6E449D3D}" v="1" dt="2020-06-29T15:43:10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5" autoAdjust="0"/>
    <p:restoredTop sz="94712" autoAdjust="0"/>
  </p:normalViewPr>
  <p:slideViewPr>
    <p:cSldViewPr snapToGrid="0">
      <p:cViewPr varScale="1">
        <p:scale>
          <a:sx n="109" d="100"/>
          <a:sy n="109" d="100"/>
        </p:scale>
        <p:origin x="8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by Kerns" userId="6a88adf8761c9ee3" providerId="LiveId" clId="{7C9EF0EB-D540-4FE4-93E7-9AEC6E449D3D}"/>
    <pc:docChg chg="modSld">
      <pc:chgData name="Shelby Kerns" userId="6a88adf8761c9ee3" providerId="LiveId" clId="{7C9EF0EB-D540-4FE4-93E7-9AEC6E449D3D}" dt="2020-06-29T15:43:33.454" v="41" actId="20577"/>
      <pc:docMkLst>
        <pc:docMk/>
      </pc:docMkLst>
      <pc:sldChg chg="modSp mod">
        <pc:chgData name="Shelby Kerns" userId="6a88adf8761c9ee3" providerId="LiveId" clId="{7C9EF0EB-D540-4FE4-93E7-9AEC6E449D3D}" dt="2020-06-29T15:42:05.188" v="1" actId="20577"/>
        <pc:sldMkLst>
          <pc:docMk/>
          <pc:sldMk cId="921166536" sldId="256"/>
        </pc:sldMkLst>
        <pc:spChg chg="mod">
          <ac:chgData name="Shelby Kerns" userId="6a88adf8761c9ee3" providerId="LiveId" clId="{7C9EF0EB-D540-4FE4-93E7-9AEC6E449D3D}" dt="2020-06-29T15:42:05.188" v="1" actId="20577"/>
          <ac:spMkLst>
            <pc:docMk/>
            <pc:sldMk cId="921166536" sldId="256"/>
            <ac:spMk id="4" creationId="{FC08A439-94BB-4DEA-B939-3BBCF7362634}"/>
          </ac:spMkLst>
        </pc:spChg>
      </pc:sldChg>
      <pc:sldChg chg="modSp mod">
        <pc:chgData name="Shelby Kerns" userId="6a88adf8761c9ee3" providerId="LiveId" clId="{7C9EF0EB-D540-4FE4-93E7-9AEC6E449D3D}" dt="2020-06-29T15:43:33.454" v="41" actId="20577"/>
        <pc:sldMkLst>
          <pc:docMk/>
          <pc:sldMk cId="4290951991" sldId="672"/>
        </pc:sldMkLst>
        <pc:spChg chg="mod">
          <ac:chgData name="Shelby Kerns" userId="6a88adf8761c9ee3" providerId="LiveId" clId="{7C9EF0EB-D540-4FE4-93E7-9AEC6E449D3D}" dt="2020-06-29T15:43:33.454" v="41" actId="20577"/>
          <ac:spMkLst>
            <pc:docMk/>
            <pc:sldMk cId="4290951991" sldId="672"/>
            <ac:spMk id="4" creationId="{0B6B3627-D325-42EA-A8B2-A53ADB1EF0A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0997722134767"/>
          <c:y val="0.12542234904100494"/>
          <c:w val="0.65098365829542448"/>
          <c:h val="0.780616506213254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Fiscal 2014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7E-4E9B-82CA-F0BB4E4FF77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7E-4E9B-82CA-F0BB4E4FF7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7E-4E9B-82CA-F0BB4E4FF7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7E-4E9B-82CA-F0BB4E4FF7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7E-4E9B-82CA-F0BB4E4FF776}"/>
              </c:ext>
            </c:extLst>
          </c:dPt>
          <c:dLbls>
            <c:dLbl>
              <c:idx val="0"/>
              <c:layout>
                <c:manualLayout>
                  <c:x val="7.47800558548955E-2"/>
                  <c:y val="-0.1378805857691311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06445592647012"/>
                      <c:h val="0.139881354482021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87E-4E9B-82CA-F0BB4E4FF776}"/>
                </c:ext>
              </c:extLst>
            </c:dLbl>
            <c:dLbl>
              <c:idx val="1"/>
              <c:layout>
                <c:manualLayout>
                  <c:x val="-0.23537448110789366"/>
                  <c:y val="4.81043909817819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22397132947302"/>
                      <c:h val="0.18925124429920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87E-4E9B-82CA-F0BB4E4FF776}"/>
                </c:ext>
              </c:extLst>
            </c:dLbl>
            <c:dLbl>
              <c:idx val="2"/>
              <c:layout>
                <c:manualLayout>
                  <c:x val="-0.16742976900024695"/>
                  <c:y val="2.964356227727287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34318692002553"/>
                      <c:h val="0.150529762089648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87E-4E9B-82CA-F0BB4E4FF776}"/>
                </c:ext>
              </c:extLst>
            </c:dLbl>
            <c:dLbl>
              <c:idx val="3"/>
              <c:layout>
                <c:manualLayout>
                  <c:x val="-0.11603430241926642"/>
                  <c:y val="-3.947790407781798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775320870070147"/>
                      <c:h val="0.130200983929632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87E-4E9B-82CA-F0BB4E4FF776}"/>
                </c:ext>
              </c:extLst>
            </c:dLbl>
            <c:dLbl>
              <c:idx val="4"/>
              <c:layout>
                <c:manualLayout>
                  <c:x val="-6.7476791486816387E-2"/>
                  <c:y val="-0.127299254744858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77072890733976"/>
                      <c:h val="0.140849391537259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87E-4E9B-82CA-F0BB4E4FF77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Sales </c:v>
                </c:pt>
                <c:pt idx="1">
                  <c:v>Personal Income</c:v>
                </c:pt>
                <c:pt idx="2">
                  <c:v>Corporate Income</c:v>
                </c:pt>
                <c:pt idx="3">
                  <c:v>Gaming</c:v>
                </c:pt>
                <c:pt idx="4">
                  <c:v>All Other GF Revenue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30.1</c:v>
                </c:pt>
                <c:pt idx="1">
                  <c:v>44.9</c:v>
                </c:pt>
                <c:pt idx="2">
                  <c:v>6.5</c:v>
                </c:pt>
                <c:pt idx="3">
                  <c:v>1</c:v>
                </c:pt>
                <c:pt idx="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7E-4E9B-82CA-F0BB4E4FF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74586047114485"/>
          <c:y val="0.12063759282158742"/>
          <c:w val="0.5950845727617381"/>
          <c:h val="0.700587042715812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General Fund Expenditures by Function, Estimated Fiscal 2012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5E-493D-966F-65650AE83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5E-493D-966F-65650AE83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5E-493D-966F-65650AE83D9C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5E-493D-966F-65650AE83D9C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5E-493D-966F-65650AE83D9C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5E-493D-966F-65650AE83D9C}"/>
              </c:ext>
            </c:extLst>
          </c:dPt>
          <c:dPt>
            <c:idx val="6"/>
            <c:bubble3D val="0"/>
            <c:spPr>
              <a:solidFill>
                <a:srgbClr val="F796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55E-493D-966F-65650AE83D9C}"/>
              </c:ext>
            </c:extLst>
          </c:dPt>
          <c:dLbls>
            <c:dLbl>
              <c:idx val="0"/>
              <c:layout>
                <c:manualLayout>
                  <c:x val="0.14477588359707463"/>
                  <c:y val="-0.14938935988581961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K-12</a:t>
                    </a:r>
                  </a:p>
                  <a:p>
                    <a:fld id="{7BE98D0A-BCBC-4004-9D0B-2A9741BB5D3C}" type="PERCENTAGE">
                      <a:rPr lang="en-US" sz="1800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5E-493D-966F-65650AE83D9C}"/>
                </c:ext>
              </c:extLst>
            </c:dLbl>
            <c:dLbl>
              <c:idx val="1"/>
              <c:layout>
                <c:manualLayout>
                  <c:x val="0.22484465777329193"/>
                  <c:y val="3.9207296171705028E-2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Higher Education
9.6%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18246702394237"/>
                      <c:h val="0.211826139217102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455E-493D-966F-65650AE83D9C}"/>
                </c:ext>
              </c:extLst>
            </c:dLbl>
            <c:dLbl>
              <c:idx val="2"/>
              <c:layout>
                <c:manualLayout>
                  <c:x val="9.7583474214951171E-2"/>
                  <c:y val="0.162321736556522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003855172500741"/>
                      <c:h val="0.140984096229456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55E-493D-966F-65650AE83D9C}"/>
                </c:ext>
              </c:extLst>
            </c:dLbl>
            <c:dLbl>
              <c:idx val="3"/>
              <c:layout>
                <c:manualLayout>
                  <c:x val="-0.11728407212987269"/>
                  <c:y val="7.78161203297727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5E-493D-966F-65650AE83D9C}"/>
                </c:ext>
              </c:extLst>
            </c:dLbl>
            <c:dLbl>
              <c:idx val="4"/>
              <c:layout>
                <c:manualLayout>
                  <c:x val="-0.13580246913580249"/>
                  <c:y val="2.76121717299193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5E-493D-966F-65650AE83D9C}"/>
                </c:ext>
              </c:extLst>
            </c:dLbl>
            <c:dLbl>
              <c:idx val="5"/>
              <c:layout>
                <c:manualLayout>
                  <c:x val="-0.12557753537211908"/>
                  <c:y val="-3.99875522605732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40356668772477"/>
                      <c:h val="0.140984096229456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455E-493D-966F-65650AE83D9C}"/>
                </c:ext>
              </c:extLst>
            </c:dLbl>
            <c:dLbl>
              <c:idx val="6"/>
              <c:layout>
                <c:manualLayout>
                  <c:x val="-0.10517799352750812"/>
                  <c:y val="-9.53875023397214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55E-493D-966F-65650AE83D9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Elementary &amp; Secondary Education</c:v>
                </c:pt>
                <c:pt idx="1">
                  <c:v>Higher Education</c:v>
                </c:pt>
                <c:pt idx="2">
                  <c:v>Public Assistance</c:v>
                </c:pt>
                <c:pt idx="3">
                  <c:v>All Other</c:v>
                </c:pt>
                <c:pt idx="4">
                  <c:v>Corrections</c:v>
                </c:pt>
                <c:pt idx="5">
                  <c:v>Transportation</c:v>
                </c:pt>
                <c:pt idx="6">
                  <c:v>Medicaid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35.6</c:v>
                </c:pt>
                <c:pt idx="1">
                  <c:v>9.6</c:v>
                </c:pt>
                <c:pt idx="2">
                  <c:v>0.9</c:v>
                </c:pt>
                <c:pt idx="3">
                  <c:v>26.7</c:v>
                </c:pt>
                <c:pt idx="4">
                  <c:v>6.6</c:v>
                </c:pt>
                <c:pt idx="5">
                  <c:v>0.9</c:v>
                </c:pt>
                <c:pt idx="6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55E-493D-966F-65650AE83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2">
              <a:lumMod val="25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16589942615631"/>
          <c:y val="0.17284181920989777"/>
          <c:w val="0.57817669445333175"/>
          <c:h val="0.7181813210848644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B-4BC3-B03B-2060316008F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5B-4BC3-B03B-2060316008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5B-4BC3-B03B-2060316008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5B-4BC3-B03B-2060316008FB}"/>
              </c:ext>
            </c:extLst>
          </c:dPt>
          <c:dLbls>
            <c:dLbl>
              <c:idx val="0"/>
              <c:layout>
                <c:manualLayout>
                  <c:x val="7.1828229009042413E-2"/>
                  <c:y val="-0.2639090732629482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General Funds, 40.8%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75B-4BC3-B03B-2060316008FB}"/>
                </c:ext>
              </c:extLst>
            </c:dLbl>
            <c:dLbl>
              <c:idx val="1"/>
              <c:layout>
                <c:manualLayout>
                  <c:x val="-0.14984786992781951"/>
                  <c:y val="9.59217999679298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 State Funds, 26.6%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42603998367827"/>
                      <c:h val="0.1309753483386923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875B-4BC3-B03B-2060316008FB}"/>
                </c:ext>
              </c:extLst>
            </c:dLbl>
            <c:dLbl>
              <c:idx val="2"/>
              <c:layout>
                <c:manualLayout>
                  <c:x val="-0.16949152542372883"/>
                  <c:y val="5.15021459227467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Bonds, 1.9%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75B-4BC3-B03B-2060316008FB}"/>
                </c:ext>
              </c:extLst>
            </c:dLbl>
            <c:dLbl>
              <c:idx val="3"/>
              <c:layout>
                <c:manualLayout>
                  <c:x val="-0.15859395242735483"/>
                  <c:y val="-0.1698750959988522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Federal Funds, 30.7%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13608345187293"/>
                      <c:h val="0.158842443729903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875B-4BC3-B03B-2060316008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Funds</c:v>
                </c:pt>
                <c:pt idx="1">
                  <c:v>Other State Funds</c:v>
                </c:pt>
                <c:pt idx="2">
                  <c:v>Bonds</c:v>
                </c:pt>
                <c:pt idx="3">
                  <c:v>Federal Funds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40.799999999999997</c:v>
                </c:pt>
                <c:pt idx="1">
                  <c:v>26.6</c:v>
                </c:pt>
                <c:pt idx="2">
                  <c:v>1.9</c:v>
                </c:pt>
                <c:pt idx="3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5B-4BC3-B03B-206031600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>
              <a:lumMod val="25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67763064734057"/>
          <c:y val="0.19159934880082952"/>
          <c:w val="0.49463962752791651"/>
          <c:h val="0.697027766914352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State Expenditures by Function, Estimated Fiscal 2010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9-4569-AE90-27EB28EA3D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49-4569-AE90-27EB28EA3D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49-4569-AE90-27EB28EA3DC2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49-4569-AE90-27EB28EA3DC2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49-4569-AE90-27EB28EA3DC2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49-4569-AE90-27EB28EA3DC2}"/>
              </c:ext>
            </c:extLst>
          </c:dPt>
          <c:dPt>
            <c:idx val="6"/>
            <c:bubble3D val="0"/>
            <c:explosion val="1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A49-4569-AE90-27EB28EA3DC2}"/>
              </c:ext>
            </c:extLst>
          </c:dPt>
          <c:dLbls>
            <c:dLbl>
              <c:idx val="0"/>
              <c:layout>
                <c:manualLayout>
                  <c:x val="0.22411317599729338"/>
                  <c:y val="-0.1439854116833862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K-12</a:t>
                    </a:r>
                    <a:r>
                      <a:rPr lang="en-US" baseline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
</a:t>
                    </a:r>
                    <a:fld id="{65DEA88E-29EB-4D71-9663-27E50AF527DF}" type="PERCENTAGE">
                      <a:rPr lang="en-US" baseline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pPr/>
                      <a:t>[PERCENTAGE]</a:t>
                    </a:fld>
                    <a:endParaRPr lang="en-US" baseline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85991287143845"/>
                      <c:h val="0.28847904975852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49-4569-AE90-27EB28EA3DC2}"/>
                </c:ext>
              </c:extLst>
            </c:dLbl>
            <c:dLbl>
              <c:idx val="1"/>
              <c:layout>
                <c:manualLayout>
                  <c:x val="0.13900199084981005"/>
                  <c:y val="-3.4593227892424805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Higher Education
10.1%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95308743074522"/>
                      <c:h val="0.1763430982892379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A49-4569-AE90-27EB28EA3DC2}"/>
                </c:ext>
              </c:extLst>
            </c:dLbl>
            <c:dLbl>
              <c:idx val="2"/>
              <c:layout>
                <c:manualLayout>
                  <c:x val="0.16419586409761888"/>
                  <c:y val="0.120063482824167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41480658886997"/>
                      <c:h val="0.176343098289237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49-4569-AE90-27EB28EA3DC2}"/>
                </c:ext>
              </c:extLst>
            </c:dLbl>
            <c:dLbl>
              <c:idx val="3"/>
              <c:layout>
                <c:manualLayout>
                  <c:x val="0.15520405920115846"/>
                  <c:y val="8.3002974052077738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All Other
29.1%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A49-4569-AE90-27EB28EA3DC2}"/>
                </c:ext>
              </c:extLst>
            </c:dLbl>
            <c:dLbl>
              <c:idx val="4"/>
              <c:layout>
                <c:manualLayout>
                  <c:x val="-0.10095052977671322"/>
                  <c:y val="0.150606724813780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49-4569-AE90-27EB28EA3DC2}"/>
                </c:ext>
              </c:extLst>
            </c:dLbl>
            <c:dLbl>
              <c:idx val="5"/>
              <c:layout>
                <c:manualLayout>
                  <c:x val="-0.16238495623370405"/>
                  <c:y val="6.16327273057997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8923568395059"/>
                      <c:h val="0.155581668625146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A49-4569-AE90-27EB28EA3DC2}"/>
                </c:ext>
              </c:extLst>
            </c:dLbl>
            <c:dLbl>
              <c:idx val="6"/>
              <c:layout>
                <c:manualLayout>
                  <c:x val="-0.10618872502353509"/>
                  <c:y val="-0.137825394948658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49-4569-AE90-27EB28EA3DC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Elementary &amp; Secondary Education</c:v>
                </c:pt>
                <c:pt idx="1">
                  <c:v>Higher Education</c:v>
                </c:pt>
                <c:pt idx="2">
                  <c:v>Public Assistance</c:v>
                </c:pt>
                <c:pt idx="3">
                  <c:v>All Other</c:v>
                </c:pt>
                <c:pt idx="4">
                  <c:v>Corrections</c:v>
                </c:pt>
                <c:pt idx="5">
                  <c:v>Transportation</c:v>
                </c:pt>
                <c:pt idx="6">
                  <c:v>Medicaid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19.5</c:v>
                </c:pt>
                <c:pt idx="1">
                  <c:v>10.1</c:v>
                </c:pt>
                <c:pt idx="2">
                  <c:v>1.2</c:v>
                </c:pt>
                <c:pt idx="3">
                  <c:v>29.1</c:v>
                </c:pt>
                <c:pt idx="4">
                  <c:v>3</c:v>
                </c:pt>
                <c:pt idx="5">
                  <c:v>8.1</c:v>
                </c:pt>
                <c:pt idx="6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A49-4569-AE90-27EB28EA3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General Fund Revenue Collections Compared to Budget Projections </a:t>
            </a:r>
          </a:p>
          <a:p>
            <a:pPr>
              <a:defRPr sz="1600" b="0">
                <a:solidFill>
                  <a:schemeClr val="bg2">
                    <a:lumMod val="10000"/>
                  </a:schemeClr>
                </a:solidFill>
              </a:defRPr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by Fiscal Year</a:t>
            </a:r>
          </a:p>
        </c:rich>
      </c:tx>
      <c:layout>
        <c:manualLayout>
          <c:xMode val="edge"/>
          <c:yMode val="edge"/>
          <c:x val="0.18391891891891896"/>
          <c:y val="2.655313725316643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88584952727373E-2"/>
          <c:y val="0.1882880904239301"/>
          <c:w val="0.90242007001397018"/>
          <c:h val="0.55285113796660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36</c:v>
                </c:pt>
                <c:pt idx="1">
                  <c:v>9</c:v>
                </c:pt>
                <c:pt idx="2">
                  <c:v>10</c:v>
                </c:pt>
                <c:pt idx="3">
                  <c:v>7</c:v>
                </c:pt>
                <c:pt idx="4">
                  <c:v>20</c:v>
                </c:pt>
                <c:pt idx="5">
                  <c:v>7</c:v>
                </c:pt>
                <c:pt idx="6">
                  <c:v>25</c:v>
                </c:pt>
                <c:pt idx="7">
                  <c:v>27</c:v>
                </c:pt>
                <c:pt idx="8">
                  <c:v>2</c:v>
                </c:pt>
                <c:pt idx="9">
                  <c:v>2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B-498D-A49F-3A11801DA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 TARGET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"/>
                  <c:y val="-7.84243821198172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56-484E-8053-A64BA2858A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</c:v>
                </c:pt>
                <c:pt idx="1">
                  <c:v>9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8</c:v>
                </c:pt>
                <c:pt idx="9">
                  <c:v>2</c:v>
                </c:pt>
                <c:pt idx="1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B-498D-A49F-3A11801DA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12</c:v>
                </c:pt>
                <c:pt idx="1">
                  <c:v>32</c:v>
                </c:pt>
                <c:pt idx="2">
                  <c:v>35</c:v>
                </c:pt>
                <c:pt idx="3">
                  <c:v>37</c:v>
                </c:pt>
                <c:pt idx="4">
                  <c:v>25</c:v>
                </c:pt>
                <c:pt idx="5">
                  <c:v>39</c:v>
                </c:pt>
                <c:pt idx="6">
                  <c:v>20</c:v>
                </c:pt>
                <c:pt idx="7">
                  <c:v>18</c:v>
                </c:pt>
                <c:pt idx="8">
                  <c:v>40</c:v>
                </c:pt>
                <c:pt idx="9">
                  <c:v>46</c:v>
                </c:pt>
                <c:pt idx="1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FB-498D-A49F-3A11801DA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00"/>
        <c:axId val="250709120"/>
        <c:axId val="250710656"/>
      </c:barChart>
      <c:catAx>
        <c:axId val="25070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endParaRPr lang="en-US"/>
          </a:p>
        </c:txPr>
        <c:crossAx val="250710656"/>
        <c:crosses val="autoZero"/>
        <c:auto val="1"/>
        <c:lblAlgn val="ctr"/>
        <c:lblOffset val="100"/>
        <c:noMultiLvlLbl val="0"/>
      </c:catAx>
      <c:valAx>
        <c:axId val="250710656"/>
        <c:scaling>
          <c:orientation val="minMax"/>
          <c:max val="50"/>
        </c:scaling>
        <c:delete val="0"/>
        <c:axPos val="l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r>
                  <a:rPr lang="en-US">
                    <a:solidFill>
                      <a:schemeClr val="bg2">
                        <a:lumMod val="25000"/>
                      </a:schemeClr>
                    </a:solidFill>
                  </a:rPr>
                  <a:t>NUMBER OF STATES</a:t>
                </a:r>
              </a:p>
            </c:rich>
          </c:tx>
          <c:layout>
            <c:manualLayout>
              <c:xMode val="edge"/>
              <c:yMode val="edge"/>
              <c:x val="8.8801399825021859E-3"/>
              <c:y val="0.272386977545733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endParaRPr lang="en-US"/>
          </a:p>
        </c:txPr>
        <c:crossAx val="25070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794530751223665"/>
          <c:y val="0.92325209888720716"/>
          <c:w val="0.61133562696554822"/>
          <c:h val="6.5822492297158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0" dirty="0"/>
              <a:t>Median Rainy Day Fund Balance Over Time</a:t>
            </a:r>
          </a:p>
        </c:rich>
      </c:tx>
      <c:layout>
        <c:manualLayout>
          <c:xMode val="edge"/>
          <c:yMode val="edge"/>
          <c:x val="0.25139261308552646"/>
          <c:y val="1.89798362901942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45170607498993"/>
          <c:y val="0.20110182682169689"/>
          <c:w val="0.88317922980096752"/>
          <c:h val="0.662415963785874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9375">
              <a:solidFill>
                <a:schemeClr val="accent5"/>
              </a:solidFill>
            </a:ln>
          </c:spPr>
          <c:marker>
            <c:symbol val="circle"/>
            <c:size val="7"/>
            <c:spPr>
              <a:solidFill>
                <a:srgbClr val="C5E041"/>
              </a:solidFill>
              <a:ln>
                <a:solidFill>
                  <a:schemeClr val="accent5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33-4552-854B-0A83411D4BA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33-4552-854B-0A83411D4BA9}"/>
                </c:ext>
              </c:extLst>
            </c:dLbl>
            <c:dLbl>
              <c:idx val="3"/>
              <c:layout>
                <c:manualLayout>
                  <c:x val="9.202453987730062E-3"/>
                  <c:y val="4.7104833104237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33-4552-854B-0A83411D4BA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3-4552-854B-0A83411D4BA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33-4552-854B-0A83411D4BA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33-4552-854B-0A83411D4BA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33-4552-854B-0A83411D4BA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33-4552-854B-0A83411D4BA9}"/>
                </c:ext>
              </c:extLst>
            </c:dLbl>
            <c:dLbl>
              <c:idx val="10"/>
              <c:layout>
                <c:manualLayout>
                  <c:x val="-1.5015015015015015E-2"/>
                  <c:y val="6.642942701567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33-4552-854B-0A83411D4BA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33-4552-854B-0A83411D4BA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33-4552-854B-0A83411D4BA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33-4552-854B-0A83411D4BA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33-4552-854B-0A83411D4BA9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33-4552-854B-0A83411D4BA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833-4552-854B-0A83411D4BA9}"/>
                </c:ext>
              </c:extLst>
            </c:dLbl>
            <c:dLbl>
              <c:idx val="17"/>
              <c:layout>
                <c:manualLayout>
                  <c:x val="-1.5015015015016116E-3"/>
                  <c:y val="2.214314233855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423423423423426E-2"/>
                      <c:h val="7.15539828140322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62A-4287-A473-F63644FC0EC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A-4287-A473-F63644FC0ECA}"/>
                </c:ext>
              </c:extLst>
            </c:dLbl>
            <c:dLbl>
              <c:idx val="19"/>
              <c:layout>
                <c:manualLayout>
                  <c:x val="-5.8558558558558557E-2"/>
                  <c:y val="-4.7449590725485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833-4552-854B-0A83411D4BA9}"/>
                </c:ext>
              </c:extLst>
            </c:dLbl>
            <c:dLbl>
              <c:idx val="20"/>
              <c:layout>
                <c:manualLayout>
                  <c:x val="-7.5075075075075074E-3"/>
                  <c:y val="-6.326612096731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2A-4287-A473-F63644FC0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0.0%</c:formatCode>
                <c:ptCount val="21"/>
                <c:pt idx="0">
                  <c:v>4.1000000000000002E-2</c:v>
                </c:pt>
                <c:pt idx="1">
                  <c:v>4.5999999999999999E-2</c:v>
                </c:pt>
                <c:pt idx="2">
                  <c:v>1.6567634716881066E-2</c:v>
                </c:pt>
                <c:pt idx="3">
                  <c:v>7.2201450630395214E-3</c:v>
                </c:pt>
                <c:pt idx="4">
                  <c:v>1.8441962240963873E-2</c:v>
                </c:pt>
                <c:pt idx="5">
                  <c:v>2.4598192620619377E-2</c:v>
                </c:pt>
                <c:pt idx="6">
                  <c:v>4.5999999999999999E-2</c:v>
                </c:pt>
                <c:pt idx="7">
                  <c:v>4.7E-2</c:v>
                </c:pt>
                <c:pt idx="8">
                  <c:v>4.7789369674585372E-2</c:v>
                </c:pt>
                <c:pt idx="9">
                  <c:v>2.6259762962891377E-2</c:v>
                </c:pt>
                <c:pt idx="10">
                  <c:v>1.6383171697982615E-2</c:v>
                </c:pt>
                <c:pt idx="11">
                  <c:v>1.7610590698460472E-2</c:v>
                </c:pt>
                <c:pt idx="12">
                  <c:v>2.4360495015181095E-2</c:v>
                </c:pt>
                <c:pt idx="13">
                  <c:v>3.5999999999999997E-2</c:v>
                </c:pt>
                <c:pt idx="14">
                  <c:v>4.3999999999999997E-2</c:v>
                </c:pt>
                <c:pt idx="15">
                  <c:v>4.8679781805539314E-2</c:v>
                </c:pt>
                <c:pt idx="16">
                  <c:v>5.2999999999999999E-2</c:v>
                </c:pt>
                <c:pt idx="17">
                  <c:v>5.6000000000000001E-2</c:v>
                </c:pt>
                <c:pt idx="18">
                  <c:v>6.5000000000000002E-2</c:v>
                </c:pt>
                <c:pt idx="19">
                  <c:v>7.5999999999999998E-2</c:v>
                </c:pt>
                <c:pt idx="20">
                  <c:v>0.08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B833-4552-854B-0A83411D4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972608"/>
        <c:axId val="187986688"/>
      </c:lineChart>
      <c:catAx>
        <c:axId val="18797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050"/>
            </a:pPr>
            <a:endParaRPr lang="en-US"/>
          </a:p>
        </c:txPr>
        <c:crossAx val="187986688"/>
        <c:crosses val="autoZero"/>
        <c:auto val="1"/>
        <c:lblAlgn val="ctr"/>
        <c:lblOffset val="100"/>
        <c:noMultiLvlLbl val="0"/>
      </c:catAx>
      <c:valAx>
        <c:axId val="1879866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OF GENERAL FUND SPENDING</a:t>
                </a:r>
              </a:p>
            </c:rich>
          </c:tx>
          <c:layout>
            <c:manualLayout>
              <c:xMode val="edge"/>
              <c:yMode val="edge"/>
              <c:x val="7.1340228871865957E-4"/>
              <c:y val="0.12611991729841487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879726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bg2">
              <a:lumMod val="1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/>
              <a:t>Annual General Fund Expenditure Growth, Nominal (%)</a:t>
            </a:r>
          </a:p>
        </c:rich>
      </c:tx>
      <c:layout>
        <c:manualLayout>
          <c:xMode val="edge"/>
          <c:yMode val="edge"/>
          <c:x val="0.198960180653094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6376415785864609E-2"/>
          <c:y val="0.16247016035980236"/>
          <c:w val="0.92248670014736189"/>
          <c:h val="0.78408321637498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tx1"/>
            </a:solidFill>
            <a:ln w="12199">
              <a:noFill/>
              <a:prstDash val="solid"/>
            </a:ln>
          </c:spPr>
          <c:invertIfNegative val="0"/>
          <c:dLbls>
            <c:dLbl>
              <c:idx val="18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EB-48B3-98B8-892351723E80}"/>
                </c:ext>
              </c:extLst>
            </c:dLbl>
            <c:dLbl>
              <c:idx val="19"/>
              <c:layout>
                <c:manualLayout>
                  <c:x val="2.3230722697389979E-3"/>
                  <c:y val="-1.6159312845502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729543778792356E-2"/>
                      <c:h val="7.29685561638026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1EB-48B3-98B8-892351723E80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25-4CD5-B258-9AA25EF01693}"/>
                </c:ext>
              </c:extLst>
            </c:dLbl>
            <c:dLbl>
              <c:idx val="22"/>
              <c:layout>
                <c:manualLayout>
                  <c:x val="0"/>
                  <c:y val="9.0257137726531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EB-48B3-98B8-892351723E80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EB-48B3-98B8-892351723E80}"/>
                </c:ext>
              </c:extLst>
            </c:dLbl>
            <c:dLbl>
              <c:idx val="24"/>
              <c:layout>
                <c:manualLayout>
                  <c:x val="0"/>
                  <c:y val="3.0086502247485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EB-48B3-98B8-892351723E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Sheet1!$H$1:$AB$1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Sheet1!$H$2:$AB$2</c:f>
              <c:numCache>
                <c:formatCode>General</c:formatCode>
                <c:ptCount val="21"/>
                <c:pt idx="0">
                  <c:v>7.8</c:v>
                </c:pt>
                <c:pt idx="1">
                  <c:v>8</c:v>
                </c:pt>
                <c:pt idx="2">
                  <c:v>0.6</c:v>
                </c:pt>
                <c:pt idx="3">
                  <c:v>-0.1</c:v>
                </c:pt>
                <c:pt idx="4">
                  <c:v>2.9</c:v>
                </c:pt>
                <c:pt idx="5">
                  <c:v>5.9</c:v>
                </c:pt>
                <c:pt idx="6">
                  <c:v>8.1</c:v>
                </c:pt>
                <c:pt idx="7">
                  <c:v>9.4</c:v>
                </c:pt>
                <c:pt idx="8">
                  <c:v>4.9000000000000004</c:v>
                </c:pt>
                <c:pt idx="9">
                  <c:v>-3.8</c:v>
                </c:pt>
                <c:pt idx="10">
                  <c:v>-5.7</c:v>
                </c:pt>
                <c:pt idx="11">
                  <c:v>3.5</c:v>
                </c:pt>
                <c:pt idx="12">
                  <c:v>3.4</c:v>
                </c:pt>
                <c:pt idx="13">
                  <c:v>4.2</c:v>
                </c:pt>
                <c:pt idx="14">
                  <c:v>4.5</c:v>
                </c:pt>
                <c:pt idx="15">
                  <c:v>4.4000000000000004</c:v>
                </c:pt>
                <c:pt idx="16">
                  <c:v>3.5</c:v>
                </c:pt>
                <c:pt idx="17" formatCode="0.0">
                  <c:v>3.1</c:v>
                </c:pt>
                <c:pt idx="18">
                  <c:v>3.2</c:v>
                </c:pt>
                <c:pt idx="19">
                  <c:v>5.8</c:v>
                </c:pt>
                <c:pt idx="20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EB-48B3-98B8-892351723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006208"/>
        <c:axId val="121491840"/>
      </c:barChart>
      <c:catAx>
        <c:axId val="12900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49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121491840"/>
        <c:crosses val="autoZero"/>
        <c:auto val="1"/>
        <c:lblAlgn val="ctr"/>
        <c:lblOffset val="700"/>
        <c:tickLblSkip val="1"/>
        <c:tickMarkSkip val="1"/>
        <c:noMultiLvlLbl val="0"/>
      </c:catAx>
      <c:valAx>
        <c:axId val="121491840"/>
        <c:scaling>
          <c:orientation val="minMax"/>
        </c:scaling>
        <c:delete val="0"/>
        <c:axPos val="l"/>
        <c:majorGridlines>
          <c:spPr>
            <a:ln w="3049">
              <a:solidFill>
                <a:schemeClr val="bg1">
                  <a:lumMod val="85000"/>
                </a:schemeClr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1.188246210141472E-4"/>
              <c:y val="0.48093817642784953"/>
            </c:manualLayout>
          </c:layout>
          <c:overlay val="0"/>
          <c:spPr>
            <a:noFill/>
            <a:ln w="24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049">
            <a:solidFill>
              <a:schemeClr val="bg1">
                <a:lumMod val="8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9006208"/>
        <c:crosses val="autoZero"/>
        <c:crossBetween val="between"/>
      </c:valAx>
      <c:spPr>
        <a:noFill/>
        <a:ln w="12199">
          <a:solidFill>
            <a:schemeClr val="bg1">
              <a:lumMod val="8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chemeClr val="bg2">
              <a:lumMod val="10000"/>
            </a:schemeClr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82008824895291E-2"/>
          <c:y val="9.1273813536403667E-2"/>
          <c:w val="0.87656195588405983"/>
          <c:h val="0.71219940729750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states </c:v>
                </c:pt>
              </c:strCache>
            </c:strRef>
          </c:tx>
          <c:spPr>
            <a:solidFill>
              <a:srgbClr val="19647E"/>
            </a:solidFill>
            <a:ln w="6350"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8.8540019522376327E-3"/>
                  <c:y val="-1.434048720393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94-465C-9BA4-A6C507095B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50" b="0" i="0" u="none" strike="noStrike" kern="1200" baseline="0">
                    <a:solidFill>
                      <a:schemeClr val="tx1"/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20</c:v>
                </c:pt>
                <c:pt idx="1">
                  <c:v>28</c:v>
                </c:pt>
                <c:pt idx="2">
                  <c:v>35</c:v>
                </c:pt>
                <c:pt idx="3">
                  <c:v>22</c:v>
                </c:pt>
                <c:pt idx="4">
                  <c:v>9</c:v>
                </c:pt>
                <c:pt idx="5">
                  <c:v>8</c:v>
                </c:pt>
                <c:pt idx="6">
                  <c:v>13</c:v>
                </c:pt>
                <c:pt idx="7">
                  <c:v>7</c:v>
                </c:pt>
                <c:pt idx="8">
                  <c:v>2</c:v>
                </c:pt>
                <c:pt idx="9">
                  <c:v>3</c:v>
                </c:pt>
                <c:pt idx="10">
                  <c:v>1</c:v>
                </c:pt>
                <c:pt idx="11">
                  <c:v>16</c:v>
                </c:pt>
                <c:pt idx="12">
                  <c:v>37</c:v>
                </c:pt>
                <c:pt idx="13">
                  <c:v>37</c:v>
                </c:pt>
                <c:pt idx="14">
                  <c:v>18</c:v>
                </c:pt>
                <c:pt idx="15">
                  <c:v>5</c:v>
                </c:pt>
                <c:pt idx="16">
                  <c:v>2</c:v>
                </c:pt>
                <c:pt idx="17">
                  <c:v>4</c:v>
                </c:pt>
                <c:pt idx="18">
                  <c:v>13</c:v>
                </c:pt>
                <c:pt idx="19">
                  <c:v>41</c:v>
                </c:pt>
                <c:pt idx="20">
                  <c:v>39</c:v>
                </c:pt>
                <c:pt idx="21">
                  <c:v>19</c:v>
                </c:pt>
                <c:pt idx="22">
                  <c:v>8</c:v>
                </c:pt>
                <c:pt idx="23">
                  <c:v>11</c:v>
                </c:pt>
                <c:pt idx="24">
                  <c:v>8</c:v>
                </c:pt>
                <c:pt idx="25">
                  <c:v>14</c:v>
                </c:pt>
                <c:pt idx="26">
                  <c:v>19</c:v>
                </c:pt>
                <c:pt idx="27">
                  <c:v>22</c:v>
                </c:pt>
                <c:pt idx="28">
                  <c:v>7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94-465C-9BA4-A6C507095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2876440"/>
        <c:axId val="66287119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Amount of reduction </c:v>
                </c:pt>
              </c:strCache>
            </c:strRef>
          </c:tx>
          <c:spPr>
            <a:ln w="53975" cap="rnd">
              <a:solidFill>
                <a:srgbClr val="E58F6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7D11"/>
              </a:solidFill>
              <a:ln w="9525">
                <a:solidFill>
                  <a:srgbClr val="FF7D11"/>
                </a:solidFill>
              </a:ln>
              <a:effectLst/>
            </c:spPr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Sheet1!$C$2:$C$31</c:f>
              <c:numCache>
                <c:formatCode>General</c:formatCode>
                <c:ptCount val="30"/>
                <c:pt idx="0">
                  <c:v>3.13</c:v>
                </c:pt>
                <c:pt idx="1">
                  <c:v>7.5629999999999997</c:v>
                </c:pt>
                <c:pt idx="2">
                  <c:v>4.4930000000000003</c:v>
                </c:pt>
                <c:pt idx="3">
                  <c:v>1.718</c:v>
                </c:pt>
                <c:pt idx="4">
                  <c:v>0.754</c:v>
                </c:pt>
                <c:pt idx="5">
                  <c:v>0.442</c:v>
                </c:pt>
                <c:pt idx="6">
                  <c:v>1.6439999999999999</c:v>
                </c:pt>
                <c:pt idx="7">
                  <c:v>0.47499999999999998</c:v>
                </c:pt>
                <c:pt idx="8">
                  <c:v>8.6999999999999994E-2</c:v>
                </c:pt>
                <c:pt idx="9">
                  <c:v>0.08</c:v>
                </c:pt>
                <c:pt idx="10">
                  <c:v>6.6000000000000003E-2</c:v>
                </c:pt>
                <c:pt idx="11">
                  <c:v>1.054</c:v>
                </c:pt>
                <c:pt idx="12">
                  <c:v>15</c:v>
                </c:pt>
                <c:pt idx="13">
                  <c:v>11.752000000000001</c:v>
                </c:pt>
                <c:pt idx="14">
                  <c:v>4.8</c:v>
                </c:pt>
                <c:pt idx="15">
                  <c:v>0.89129999999999998</c:v>
                </c:pt>
                <c:pt idx="16">
                  <c:v>0.52100000000000002</c:v>
                </c:pt>
                <c:pt idx="17">
                  <c:v>0.17</c:v>
                </c:pt>
                <c:pt idx="18">
                  <c:v>5.2</c:v>
                </c:pt>
                <c:pt idx="19">
                  <c:v>31</c:v>
                </c:pt>
                <c:pt idx="20">
                  <c:v>18</c:v>
                </c:pt>
                <c:pt idx="21">
                  <c:v>7.4</c:v>
                </c:pt>
                <c:pt idx="22">
                  <c:v>1.7</c:v>
                </c:pt>
                <c:pt idx="23">
                  <c:v>1.3</c:v>
                </c:pt>
                <c:pt idx="24">
                  <c:v>1</c:v>
                </c:pt>
                <c:pt idx="25">
                  <c:v>1</c:v>
                </c:pt>
                <c:pt idx="26">
                  <c:v>2.8</c:v>
                </c:pt>
                <c:pt idx="27">
                  <c:v>3.5</c:v>
                </c:pt>
                <c:pt idx="28">
                  <c:v>0.5</c:v>
                </c:pt>
                <c:pt idx="2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94-465C-9BA4-A6C507095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975272"/>
        <c:axId val="659969368"/>
      </c:lineChart>
      <c:catAx>
        <c:axId val="65997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969368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6599693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2">
                        <a:lumMod val="25000"/>
                      </a:schemeClr>
                    </a:solidFill>
                  </a:rPr>
                  <a:t>IN</a:t>
                </a:r>
                <a:r>
                  <a:rPr lang="en-US" sz="1200" baseline="0">
                    <a:solidFill>
                      <a:schemeClr val="bg2">
                        <a:lumMod val="25000"/>
                      </a:schemeClr>
                    </a:solidFill>
                  </a:rPr>
                  <a:t> BILLIONS</a:t>
                </a:r>
                <a:endParaRPr lang="en-US" sz="1200">
                  <a:solidFill>
                    <a:schemeClr val="bg2">
                      <a:lumMod val="2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3.0601211185742692E-3"/>
              <c:y val="0.329472840678733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975272"/>
        <c:crosses val="autoZero"/>
        <c:crossBetween val="between"/>
      </c:valAx>
      <c:valAx>
        <c:axId val="662871192"/>
        <c:scaling>
          <c:orientation val="minMax"/>
          <c:max val="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bg2">
                        <a:lumMod val="25000"/>
                      </a:schemeClr>
                    </a:solidFill>
                  </a:rPr>
                  <a:t>NUMBER</a:t>
                </a:r>
                <a:r>
                  <a:rPr lang="en-US" sz="1200" baseline="0">
                    <a:solidFill>
                      <a:schemeClr val="bg2">
                        <a:lumMod val="25000"/>
                      </a:schemeClr>
                    </a:solidFill>
                  </a:rPr>
                  <a:t> OF STATES</a:t>
                </a:r>
                <a:endParaRPr lang="en-US" sz="1200">
                  <a:solidFill>
                    <a:schemeClr val="bg2">
                      <a:lumMod val="2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97454474216900056"/>
              <c:y val="0.248312802944032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876440"/>
        <c:crosses val="max"/>
        <c:crossBetween val="between"/>
      </c:valAx>
      <c:catAx>
        <c:axId val="662876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2871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2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7756180367636E-2"/>
          <c:y val="0.12696993010705646"/>
          <c:w val="0.88552335118036885"/>
          <c:h val="0.52400691178557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 Enacted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965775186560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E1-4082-AF8B-DE21335C50F3}"/>
                </c:ext>
              </c:extLst>
            </c:dLbl>
            <c:dLbl>
              <c:idx val="1"/>
              <c:layout>
                <c:manualLayout>
                  <c:x val="-1.40988538112914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E1-4082-AF8B-DE21335C50F3}"/>
                </c:ext>
              </c:extLst>
            </c:dLbl>
            <c:dLbl>
              <c:idx val="2"/>
              <c:layout>
                <c:manualLayout>
                  <c:x val="-1.2532314498925749E-2"/>
                  <c:y val="-4.6986230999481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E1-4082-AF8B-DE21335C50F3}"/>
                </c:ext>
              </c:extLst>
            </c:dLbl>
            <c:dLbl>
              <c:idx val="3"/>
              <c:layout>
                <c:manualLayout>
                  <c:x val="-1.0965775186559973E-2"/>
                  <c:y val="-4.6986230999480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E1-4082-AF8B-DE21335C50F3}"/>
                </c:ext>
              </c:extLst>
            </c:dLbl>
            <c:dLbl>
              <c:idx val="4"/>
              <c:layout>
                <c:manualLayout>
                  <c:x val="-1.25323144989257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E1-4082-AF8B-DE21335C50F3}"/>
                </c:ext>
              </c:extLst>
            </c:dLbl>
            <c:dLbl>
              <c:idx val="5"/>
              <c:layout>
                <c:manualLayout>
                  <c:x val="-1.0965775186560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E1-4082-AF8B-DE21335C50F3}"/>
                </c:ext>
              </c:extLst>
            </c:dLbl>
            <c:dLbl>
              <c:idx val="6"/>
              <c:layout>
                <c:manualLayout>
                  <c:x val="-1.5665393123657185E-2"/>
                  <c:y val="-1.1746557749870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D2-4A98-BA09-171C3D9FD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K-12</c:v>
                </c:pt>
                <c:pt idx="1">
                  <c:v>Higher Education</c:v>
                </c:pt>
                <c:pt idx="2">
                  <c:v>Public Assistance</c:v>
                </c:pt>
                <c:pt idx="3">
                  <c:v>Medicaid</c:v>
                </c:pt>
                <c:pt idx="4">
                  <c:v>Corrections</c:v>
                </c:pt>
                <c:pt idx="5">
                  <c:v>Transportation</c:v>
                </c:pt>
                <c:pt idx="6">
                  <c:v>All Other</c:v>
                </c:pt>
              </c:strCache>
            </c:strRef>
          </c:cat>
          <c:val>
            <c:numRef>
              <c:f>Sheet1!$B$2:$B$8</c:f>
              <c:numCache>
                <c:formatCode>"$"#,##0.0</c:formatCode>
                <c:ptCount val="7"/>
                <c:pt idx="0">
                  <c:v>10.9</c:v>
                </c:pt>
                <c:pt idx="1">
                  <c:v>3</c:v>
                </c:pt>
                <c:pt idx="2">
                  <c:v>0.4</c:v>
                </c:pt>
                <c:pt idx="3">
                  <c:v>8.4</c:v>
                </c:pt>
                <c:pt idx="4">
                  <c:v>1.6</c:v>
                </c:pt>
                <c:pt idx="5">
                  <c:v>0.6</c:v>
                </c:pt>
                <c:pt idx="6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E1-4082-AF8B-DE21335C50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 Enacted</c:v>
                </c:pt>
              </c:strCache>
            </c:strRef>
          </c:tx>
          <c:spPr>
            <a:solidFill>
              <a:srgbClr val="F79646"/>
            </a:solidFill>
          </c:spPr>
          <c:invertIfNegative val="0"/>
          <c:dLbls>
            <c:dLbl>
              <c:idx val="0"/>
              <c:layout>
                <c:manualLayout>
                  <c:x val="2.9788833214030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5F-4BC7-BC0B-DABE2A9313B5}"/>
                </c:ext>
              </c:extLst>
            </c:dLbl>
            <c:dLbl>
              <c:idx val="1"/>
              <c:layout>
                <c:manualLayout>
                  <c:x val="2.2085421140539251E-3"/>
                  <c:y val="5.6850992206489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5F-4BC7-BC0B-DABE2A9313B5}"/>
                </c:ext>
              </c:extLst>
            </c:dLbl>
            <c:dLbl>
              <c:idx val="2"/>
              <c:layout>
                <c:manualLayout>
                  <c:x val="1.4124314006203769E-3"/>
                  <c:y val="-5.6850992206489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5F-4BC7-BC0B-DABE2A9313B5}"/>
                </c:ext>
              </c:extLst>
            </c:dLbl>
            <c:dLbl>
              <c:idx val="3"/>
              <c:layout>
                <c:manualLayout>
                  <c:x val="2.8873673399520713E-3"/>
                  <c:y val="9.7609673790776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5F-4BC7-BC0B-DABE2A9313B5}"/>
                </c:ext>
              </c:extLst>
            </c:dLbl>
            <c:dLbl>
              <c:idx val="4"/>
              <c:layout>
                <c:manualLayout>
                  <c:x val="6.9339059890240998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5F-4BC7-BC0B-DABE2A9313B5}"/>
                </c:ext>
              </c:extLst>
            </c:dLbl>
            <c:dLbl>
              <c:idx val="5"/>
              <c:layout>
                <c:manualLayout>
                  <c:x val="1.3610116917203532E-3"/>
                  <c:y val="5.6850992206489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5F-4BC7-BC0B-DABE2A9313B5}"/>
                </c:ext>
              </c:extLst>
            </c:dLbl>
            <c:dLbl>
              <c:idx val="6"/>
              <c:layout>
                <c:manualLayout>
                  <c:x val="4.69961793709692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E9-4599-BBE3-BD7402BEEA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CC66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K-12</c:v>
                </c:pt>
                <c:pt idx="1">
                  <c:v>Higher Education</c:v>
                </c:pt>
                <c:pt idx="2">
                  <c:v>Public Assistance</c:v>
                </c:pt>
                <c:pt idx="3">
                  <c:v>Medicaid</c:v>
                </c:pt>
                <c:pt idx="4">
                  <c:v>Corrections</c:v>
                </c:pt>
                <c:pt idx="5">
                  <c:v>Transportation</c:v>
                </c:pt>
                <c:pt idx="6">
                  <c:v>All Other</c:v>
                </c:pt>
              </c:strCache>
            </c:strRef>
          </c:cat>
          <c:val>
            <c:numRef>
              <c:f>Sheet1!$C$2:$C$8</c:f>
              <c:numCache>
                <c:formatCode>"$"#,##0.0</c:formatCode>
                <c:ptCount val="7"/>
                <c:pt idx="0">
                  <c:v>14.8</c:v>
                </c:pt>
                <c:pt idx="1">
                  <c:v>4.4000000000000004</c:v>
                </c:pt>
                <c:pt idx="2">
                  <c:v>1</c:v>
                </c:pt>
                <c:pt idx="3">
                  <c:v>4.9000000000000004</c:v>
                </c:pt>
                <c:pt idx="4">
                  <c:v>2.5</c:v>
                </c:pt>
                <c:pt idx="5">
                  <c:v>0.6</c:v>
                </c:pt>
                <c:pt idx="6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D2-4A98-BA09-171C3D9FD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219328"/>
        <c:axId val="187245696"/>
      </c:barChart>
      <c:catAx>
        <c:axId val="187219328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low"/>
        <c:crossAx val="187245696"/>
        <c:crosses val="autoZero"/>
        <c:auto val="1"/>
        <c:lblAlgn val="ctr"/>
        <c:lblOffset val="200"/>
        <c:noMultiLvlLbl val="0"/>
      </c:catAx>
      <c:valAx>
        <c:axId val="1872456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 Billions</a:t>
                </a:r>
              </a:p>
            </c:rich>
          </c:tx>
          <c:overlay val="0"/>
        </c:title>
        <c:numFmt formatCode="&quot;$&quot;#,##0.0" sourceLinked="1"/>
        <c:majorTickMark val="out"/>
        <c:minorTickMark val="none"/>
        <c:tickLblPos val="nextTo"/>
        <c:crossAx val="187219328"/>
        <c:crosses val="autoZero"/>
        <c:crossBetween val="between"/>
      </c:valAx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24330398977230894"/>
          <c:y val="2.3002500339817157E-3"/>
          <c:w val="0.60861335120750581"/>
          <c:h val="0.11480512090722643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9F6C88-8C79-419B-A5B9-D0B7077BE0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7B786-412D-4F09-ADA6-4D37EE38FD3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Finished FY 2019 with revenue surpluses</a:t>
          </a:r>
        </a:p>
      </dgm:t>
    </dgm:pt>
    <dgm:pt modelId="{3D30EE65-0210-496C-A940-9A0111E28823}" type="parTrans" cxnId="{97D43407-69D6-4CEA-B8E5-8938F356808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9C24475D-059E-42A1-9145-F91918200D26}" type="sibTrans" cxnId="{97D43407-69D6-4CEA-B8E5-8938F356808D}">
      <dgm:prSet/>
      <dgm:spPr>
        <a:solidFill>
          <a:srgbClr val="005177"/>
        </a:solidFill>
        <a:ln>
          <a:solidFill>
            <a:srgbClr val="005177"/>
          </a:solidFill>
        </a:ln>
      </dgm:spPr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4E45DC96-34F8-44AB-B7E9-8E2DD2615A9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Rainy day funds at highest levels</a:t>
          </a:r>
        </a:p>
      </dgm:t>
    </dgm:pt>
    <dgm:pt modelId="{B3CF1A6F-9AE7-4436-9996-6ABC1532D829}" type="par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2930580-FC3D-4C77-9414-34C598D201AF}" type="sib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0BFA7FF4-3BB3-4669-A7D3-BAE28EB5686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Cautionary tale: preparing for the next downturn</a:t>
          </a:r>
        </a:p>
      </dgm:t>
    </dgm:pt>
    <dgm:pt modelId="{496E3613-7263-46D5-BC63-ED85A84E8180}" type="par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3ED6757-A422-4397-A265-04559A1A2EB3}" type="sib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92AE377-E168-4EA1-974E-29CB8BCB4424}">
      <dgm:prSet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Long term challenges: pensions and retiree health liabilities; infrastructure and transportation demands</a:t>
          </a:r>
        </a:p>
      </dgm:t>
    </dgm:pt>
    <dgm:pt modelId="{6C46E398-4A20-45BB-9974-C5C45F761929}" type="par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12C8B978-C627-45EC-93A9-038255A95D96}" type="sib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CE10434-D347-4FFB-9FB6-DEC994F36B79}">
      <dgm:prSet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FY 2020 budgets include another year of modest spending growth</a:t>
          </a:r>
        </a:p>
      </dgm:t>
    </dgm:pt>
    <dgm:pt modelId="{8A85CC32-3E97-45EE-9C35-37409BCF6F5F}" type="par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A0A8BEC-3816-41C6-AFE4-0973B5E0F90D}" type="sib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F9FE7BB-9CAF-4028-BABC-CE5F9C8AA31D}">
      <dgm:prSet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K-12 and Higher Ed – usually big gainers in good times</a:t>
          </a:r>
        </a:p>
      </dgm:t>
    </dgm:pt>
    <dgm:pt modelId="{50FB7F1C-F6A8-4FB9-9ECC-7982A80A89D4}" type="par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27AC914-821B-4539-9C32-5F3D9C960284}" type="sib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443C5CB-B41C-4806-B0D5-26BEBB0198F9}" type="pres">
      <dgm:prSet presAssocID="{F39F6C88-8C79-419B-A5B9-D0B7077BE018}" presName="Name0" presStyleCnt="0">
        <dgm:presLayoutVars>
          <dgm:chMax val="7"/>
          <dgm:chPref val="7"/>
          <dgm:dir/>
        </dgm:presLayoutVars>
      </dgm:prSet>
      <dgm:spPr/>
    </dgm:pt>
    <dgm:pt modelId="{411815ED-271E-479F-8F4C-3E67D6A4E65F}" type="pres">
      <dgm:prSet presAssocID="{F39F6C88-8C79-419B-A5B9-D0B7077BE018}" presName="Name1" presStyleCnt="0"/>
      <dgm:spPr/>
    </dgm:pt>
    <dgm:pt modelId="{0C532425-CF46-4C5C-A489-F107BDF04D03}" type="pres">
      <dgm:prSet presAssocID="{F39F6C88-8C79-419B-A5B9-D0B7077BE018}" presName="cycle" presStyleCnt="0"/>
      <dgm:spPr/>
    </dgm:pt>
    <dgm:pt modelId="{9E9142F1-8648-484C-A25A-14E2C2757DC7}" type="pres">
      <dgm:prSet presAssocID="{F39F6C88-8C79-419B-A5B9-D0B7077BE018}" presName="srcNode" presStyleLbl="node1" presStyleIdx="0" presStyleCnt="6"/>
      <dgm:spPr/>
    </dgm:pt>
    <dgm:pt modelId="{84106D91-7C6B-43C0-9CBB-0B329D2EE3ED}" type="pres">
      <dgm:prSet presAssocID="{F39F6C88-8C79-419B-A5B9-D0B7077BE018}" presName="conn" presStyleLbl="parChTrans1D2" presStyleIdx="0" presStyleCnt="1" custScaleX="93130" custScaleY="93130" custLinFactNeighborX="3137" custLinFactNeighborY="-1046"/>
      <dgm:spPr/>
    </dgm:pt>
    <dgm:pt modelId="{4CC6CC48-1C4E-4D0A-B4F1-075D94E60631}" type="pres">
      <dgm:prSet presAssocID="{F39F6C88-8C79-419B-A5B9-D0B7077BE018}" presName="extraNode" presStyleLbl="node1" presStyleIdx="0" presStyleCnt="6"/>
      <dgm:spPr/>
    </dgm:pt>
    <dgm:pt modelId="{2986669D-E038-47C6-8CA3-B316FA9370CC}" type="pres">
      <dgm:prSet presAssocID="{F39F6C88-8C79-419B-A5B9-D0B7077BE018}" presName="dstNode" presStyleLbl="node1" presStyleIdx="0" presStyleCnt="6"/>
      <dgm:spPr/>
    </dgm:pt>
    <dgm:pt modelId="{C7775A69-6CE1-478F-A8AA-A7278F5B29C8}" type="pres">
      <dgm:prSet presAssocID="{EBF7B786-412D-4F09-ADA6-4D37EE38FD35}" presName="text_1" presStyleLbl="node1" presStyleIdx="0" presStyleCnt="6">
        <dgm:presLayoutVars>
          <dgm:bulletEnabled val="1"/>
        </dgm:presLayoutVars>
      </dgm:prSet>
      <dgm:spPr/>
    </dgm:pt>
    <dgm:pt modelId="{948EEF57-A98C-411E-BFAF-F8DFC1DD7D0F}" type="pres">
      <dgm:prSet presAssocID="{EBF7B786-412D-4F09-ADA6-4D37EE38FD35}" presName="accent_1" presStyleCnt="0"/>
      <dgm:spPr/>
    </dgm:pt>
    <dgm:pt modelId="{30F30E58-5C39-4765-A438-D3FEC71AA51C}" type="pres">
      <dgm:prSet presAssocID="{EBF7B786-412D-4F09-ADA6-4D37EE38FD35}" presName="accentRepeatNode" presStyleLbl="solidFgAcc1" presStyleIdx="0" presStyleCnt="6" custScaleX="53005" custScaleY="53005"/>
      <dgm:spPr>
        <a:solidFill>
          <a:schemeClr val="accent6">
            <a:lumMod val="50000"/>
          </a:schemeClr>
        </a:solidFill>
        <a:ln>
          <a:solidFill>
            <a:srgbClr val="005177"/>
          </a:solidFill>
        </a:ln>
      </dgm:spPr>
    </dgm:pt>
    <dgm:pt modelId="{F796D6B0-8432-4C66-996C-1BFF09DDC4F3}" type="pres">
      <dgm:prSet presAssocID="{4E45DC96-34F8-44AB-B7E9-8E2DD2615A95}" presName="text_2" presStyleLbl="node1" presStyleIdx="1" presStyleCnt="6">
        <dgm:presLayoutVars>
          <dgm:bulletEnabled val="1"/>
        </dgm:presLayoutVars>
      </dgm:prSet>
      <dgm:spPr/>
    </dgm:pt>
    <dgm:pt modelId="{C7C686B2-E309-4457-B7D6-8240DC9C19CB}" type="pres">
      <dgm:prSet presAssocID="{4E45DC96-34F8-44AB-B7E9-8E2DD2615A95}" presName="accent_2" presStyleCnt="0"/>
      <dgm:spPr/>
    </dgm:pt>
    <dgm:pt modelId="{7B89D97F-FC90-4D56-8366-A66F326C19FE}" type="pres">
      <dgm:prSet presAssocID="{4E45DC96-34F8-44AB-B7E9-8E2DD2615A95}" presName="accentRepeatNode" presStyleLbl="solidFgAcc1" presStyleIdx="1" presStyleCnt="6" custScaleX="53005" custScaleY="53005"/>
      <dgm:spPr>
        <a:solidFill>
          <a:schemeClr val="accent6">
            <a:lumMod val="75000"/>
          </a:schemeClr>
        </a:solidFill>
        <a:ln>
          <a:solidFill>
            <a:srgbClr val="005177"/>
          </a:solidFill>
        </a:ln>
      </dgm:spPr>
    </dgm:pt>
    <dgm:pt modelId="{B6253B11-DF09-4AAC-BD8C-516625BF01CC}" type="pres">
      <dgm:prSet presAssocID="{3CE10434-D347-4FFB-9FB6-DEC994F36B79}" presName="text_3" presStyleLbl="node1" presStyleIdx="2" presStyleCnt="6" custScaleY="151844">
        <dgm:presLayoutVars>
          <dgm:bulletEnabled val="1"/>
        </dgm:presLayoutVars>
      </dgm:prSet>
      <dgm:spPr/>
    </dgm:pt>
    <dgm:pt modelId="{244A22D5-4EE2-42C5-BF45-0396821F5182}" type="pres">
      <dgm:prSet presAssocID="{3CE10434-D347-4FFB-9FB6-DEC994F36B79}" presName="accent_3" presStyleCnt="0"/>
      <dgm:spPr/>
    </dgm:pt>
    <dgm:pt modelId="{60BA77C7-5AE1-45B5-91C7-925780B908C2}" type="pres">
      <dgm:prSet presAssocID="{3CE10434-D347-4FFB-9FB6-DEC994F36B79}" presName="accentRepeatNode" presStyleLbl="solidFgAcc1" presStyleIdx="2" presStyleCnt="6" custScaleX="53005" custScaleY="53005"/>
      <dgm:spPr>
        <a:solidFill>
          <a:schemeClr val="accent6"/>
        </a:solidFill>
        <a:ln>
          <a:solidFill>
            <a:srgbClr val="005177"/>
          </a:solidFill>
        </a:ln>
      </dgm:spPr>
    </dgm:pt>
    <dgm:pt modelId="{1CB5DF17-B2AE-487A-B650-3FE96811AD59}" type="pres">
      <dgm:prSet presAssocID="{DF9FE7BB-9CAF-4028-BABC-CE5F9C8AA31D}" presName="text_4" presStyleLbl="node1" presStyleIdx="3" presStyleCnt="6" custLinFactNeighborY="-4876">
        <dgm:presLayoutVars>
          <dgm:bulletEnabled val="1"/>
        </dgm:presLayoutVars>
      </dgm:prSet>
      <dgm:spPr/>
    </dgm:pt>
    <dgm:pt modelId="{F98D65EC-3D5A-48D0-81C2-0408BE6AAED7}" type="pres">
      <dgm:prSet presAssocID="{DF9FE7BB-9CAF-4028-BABC-CE5F9C8AA31D}" presName="accent_4" presStyleCnt="0"/>
      <dgm:spPr/>
    </dgm:pt>
    <dgm:pt modelId="{E490D566-0E47-45AA-9810-120045C37032}" type="pres">
      <dgm:prSet presAssocID="{DF9FE7BB-9CAF-4028-BABC-CE5F9C8AA31D}" presName="accentRepeatNode" presStyleLbl="solidFgAcc1" presStyleIdx="3" presStyleCnt="6" custScaleX="53005" custScaleY="53005"/>
      <dgm:spPr>
        <a:solidFill>
          <a:schemeClr val="accent6">
            <a:lumMod val="60000"/>
            <a:lumOff val="40000"/>
          </a:schemeClr>
        </a:solidFill>
        <a:ln>
          <a:solidFill>
            <a:srgbClr val="005177"/>
          </a:solidFill>
        </a:ln>
      </dgm:spPr>
    </dgm:pt>
    <dgm:pt modelId="{28A28A36-EB3F-4BB6-9F95-B34653E7E80B}" type="pres">
      <dgm:prSet presAssocID="{0BFA7FF4-3BB3-4669-A7D3-BAE28EB56867}" presName="text_5" presStyleLbl="node1" presStyleIdx="4" presStyleCnt="6" custLinFactNeighborY="-7697">
        <dgm:presLayoutVars>
          <dgm:bulletEnabled val="1"/>
        </dgm:presLayoutVars>
      </dgm:prSet>
      <dgm:spPr/>
    </dgm:pt>
    <dgm:pt modelId="{FDB35DF2-126D-4383-A5BD-77AA2D13818D}" type="pres">
      <dgm:prSet presAssocID="{0BFA7FF4-3BB3-4669-A7D3-BAE28EB56867}" presName="accent_5" presStyleCnt="0"/>
      <dgm:spPr/>
    </dgm:pt>
    <dgm:pt modelId="{39CA46CC-960C-4A93-B539-6693AB143299}" type="pres">
      <dgm:prSet presAssocID="{0BFA7FF4-3BB3-4669-A7D3-BAE28EB56867}" presName="accentRepeatNode" presStyleLbl="solidFgAcc1" presStyleIdx="4" presStyleCnt="6" custScaleX="53005" custScaleY="53005"/>
      <dgm:spPr>
        <a:solidFill>
          <a:schemeClr val="accent6">
            <a:lumMod val="40000"/>
            <a:lumOff val="60000"/>
          </a:schemeClr>
        </a:solidFill>
        <a:ln>
          <a:solidFill>
            <a:srgbClr val="005177"/>
          </a:solidFill>
        </a:ln>
      </dgm:spPr>
    </dgm:pt>
    <dgm:pt modelId="{FA78EC25-5531-44A9-A0C4-C70A9FEA2D35}" type="pres">
      <dgm:prSet presAssocID="{F92AE377-E168-4EA1-974E-29CB8BCB4424}" presName="text_6" presStyleLbl="node1" presStyleIdx="5" presStyleCnt="6">
        <dgm:presLayoutVars>
          <dgm:bulletEnabled val="1"/>
        </dgm:presLayoutVars>
      </dgm:prSet>
      <dgm:spPr/>
    </dgm:pt>
    <dgm:pt modelId="{D94B0116-16AF-47DC-9871-62338966A9C3}" type="pres">
      <dgm:prSet presAssocID="{F92AE377-E168-4EA1-974E-29CB8BCB4424}" presName="accent_6" presStyleCnt="0"/>
      <dgm:spPr/>
    </dgm:pt>
    <dgm:pt modelId="{679EF5C7-2339-4B8A-91D8-C6D866F6876D}" type="pres">
      <dgm:prSet presAssocID="{F92AE377-E168-4EA1-974E-29CB8BCB4424}" presName="accentRepeatNode" presStyleLbl="solidFgAcc1" presStyleIdx="5" presStyleCnt="6" custScaleX="53005" custScaleY="53005"/>
      <dgm:spPr>
        <a:solidFill>
          <a:schemeClr val="accent6">
            <a:lumMod val="20000"/>
            <a:lumOff val="80000"/>
          </a:schemeClr>
        </a:solidFill>
        <a:ln>
          <a:solidFill>
            <a:srgbClr val="005177"/>
          </a:solidFill>
        </a:ln>
      </dgm:spPr>
    </dgm:pt>
  </dgm:ptLst>
  <dgm:cxnLst>
    <dgm:cxn modelId="{9710B704-F532-455B-B1DE-FB0F77C3274C}" type="presOf" srcId="{0BFA7FF4-3BB3-4669-A7D3-BAE28EB56867}" destId="{28A28A36-EB3F-4BB6-9F95-B34653E7E80B}" srcOrd="0" destOrd="0" presId="urn:microsoft.com/office/officeart/2008/layout/VerticalCurvedList"/>
    <dgm:cxn modelId="{60B71505-3D63-4A94-BD01-7EC4A1D6DF57}" srcId="{F39F6C88-8C79-419B-A5B9-D0B7077BE018}" destId="{3CE10434-D347-4FFB-9FB6-DEC994F36B79}" srcOrd="2" destOrd="0" parTransId="{8A85CC32-3E97-45EE-9C35-37409BCF6F5F}" sibTransId="{3A0A8BEC-3816-41C6-AFE4-0973B5E0F90D}"/>
    <dgm:cxn modelId="{1327E706-9EC5-45F5-8CB0-8506209C9FD7}" srcId="{F39F6C88-8C79-419B-A5B9-D0B7077BE018}" destId="{4E45DC96-34F8-44AB-B7E9-8E2DD2615A95}" srcOrd="1" destOrd="0" parTransId="{B3CF1A6F-9AE7-4436-9996-6ABC1532D829}" sibTransId="{D2930580-FC3D-4C77-9414-34C598D201AF}"/>
    <dgm:cxn modelId="{97D43407-69D6-4CEA-B8E5-8938F356808D}" srcId="{F39F6C88-8C79-419B-A5B9-D0B7077BE018}" destId="{EBF7B786-412D-4F09-ADA6-4D37EE38FD35}" srcOrd="0" destOrd="0" parTransId="{3D30EE65-0210-496C-A940-9A0111E28823}" sibTransId="{9C24475D-059E-42A1-9145-F91918200D26}"/>
    <dgm:cxn modelId="{C9F1572F-0084-481E-95A3-5F8D12D928EC}" type="presOf" srcId="{9C24475D-059E-42A1-9145-F91918200D26}" destId="{84106D91-7C6B-43C0-9CBB-0B329D2EE3ED}" srcOrd="0" destOrd="0" presId="urn:microsoft.com/office/officeart/2008/layout/VerticalCurvedList"/>
    <dgm:cxn modelId="{406E7C6C-0538-4C23-9B44-B59AD36F4FE0}" srcId="{F39F6C88-8C79-419B-A5B9-D0B7077BE018}" destId="{0BFA7FF4-3BB3-4669-A7D3-BAE28EB56867}" srcOrd="4" destOrd="0" parTransId="{496E3613-7263-46D5-BC63-ED85A84E8180}" sibTransId="{E3ED6757-A422-4397-A265-04559A1A2EB3}"/>
    <dgm:cxn modelId="{75AF1073-7EC1-4AFF-93A1-BB15F694C247}" type="presOf" srcId="{4E45DC96-34F8-44AB-B7E9-8E2DD2615A95}" destId="{F796D6B0-8432-4C66-996C-1BFF09DDC4F3}" srcOrd="0" destOrd="0" presId="urn:microsoft.com/office/officeart/2008/layout/VerticalCurvedList"/>
    <dgm:cxn modelId="{65304B99-6752-4FDE-97E2-B0425D59FFAD}" srcId="{F39F6C88-8C79-419B-A5B9-D0B7077BE018}" destId="{DF9FE7BB-9CAF-4028-BABC-CE5F9C8AA31D}" srcOrd="3" destOrd="0" parTransId="{50FB7F1C-F6A8-4FB9-9ECC-7982A80A89D4}" sibTransId="{E27AC914-821B-4539-9C32-5F3D9C960284}"/>
    <dgm:cxn modelId="{E8007A9B-C635-436D-8FC0-4C0E4539AAC4}" srcId="{F39F6C88-8C79-419B-A5B9-D0B7077BE018}" destId="{F92AE377-E168-4EA1-974E-29CB8BCB4424}" srcOrd="5" destOrd="0" parTransId="{6C46E398-4A20-45BB-9974-C5C45F761929}" sibTransId="{12C8B978-C627-45EC-93A9-038255A95D96}"/>
    <dgm:cxn modelId="{2402CFB2-E8B9-4091-81F9-6B57B9ECB9C9}" type="presOf" srcId="{DF9FE7BB-9CAF-4028-BABC-CE5F9C8AA31D}" destId="{1CB5DF17-B2AE-487A-B650-3FE96811AD59}" srcOrd="0" destOrd="0" presId="urn:microsoft.com/office/officeart/2008/layout/VerticalCurvedList"/>
    <dgm:cxn modelId="{0AE559B7-86F1-49DE-8E9D-D8295B440604}" type="presOf" srcId="{F92AE377-E168-4EA1-974E-29CB8BCB4424}" destId="{FA78EC25-5531-44A9-A0C4-C70A9FEA2D35}" srcOrd="0" destOrd="0" presId="urn:microsoft.com/office/officeart/2008/layout/VerticalCurvedList"/>
    <dgm:cxn modelId="{6157FFDD-C5E1-45E9-B9D3-F859DF97B5A3}" type="presOf" srcId="{F39F6C88-8C79-419B-A5B9-D0B7077BE018}" destId="{7443C5CB-B41C-4806-B0D5-26BEBB0198F9}" srcOrd="0" destOrd="0" presId="urn:microsoft.com/office/officeart/2008/layout/VerticalCurvedList"/>
    <dgm:cxn modelId="{66086BF1-D345-4FEE-AC99-7E755C500DB4}" type="presOf" srcId="{EBF7B786-412D-4F09-ADA6-4D37EE38FD35}" destId="{C7775A69-6CE1-478F-A8AA-A7278F5B29C8}" srcOrd="0" destOrd="0" presId="urn:microsoft.com/office/officeart/2008/layout/VerticalCurvedList"/>
    <dgm:cxn modelId="{5CCF58FE-A64F-497E-85E0-5CA6B2FD5B0A}" type="presOf" srcId="{3CE10434-D347-4FFB-9FB6-DEC994F36B79}" destId="{B6253B11-DF09-4AAC-BD8C-516625BF01CC}" srcOrd="0" destOrd="0" presId="urn:microsoft.com/office/officeart/2008/layout/VerticalCurvedList"/>
    <dgm:cxn modelId="{F1D3BD34-0A7F-431C-8B62-6ABDC5793F72}" type="presParOf" srcId="{7443C5CB-B41C-4806-B0D5-26BEBB0198F9}" destId="{411815ED-271E-479F-8F4C-3E67D6A4E65F}" srcOrd="0" destOrd="0" presId="urn:microsoft.com/office/officeart/2008/layout/VerticalCurvedList"/>
    <dgm:cxn modelId="{FC4690C1-747E-4FE9-9EEC-70F19F8F317D}" type="presParOf" srcId="{411815ED-271E-479F-8F4C-3E67D6A4E65F}" destId="{0C532425-CF46-4C5C-A489-F107BDF04D03}" srcOrd="0" destOrd="0" presId="urn:microsoft.com/office/officeart/2008/layout/VerticalCurvedList"/>
    <dgm:cxn modelId="{C9456896-1E40-4A1A-A260-238AC018D31B}" type="presParOf" srcId="{0C532425-CF46-4C5C-A489-F107BDF04D03}" destId="{9E9142F1-8648-484C-A25A-14E2C2757DC7}" srcOrd="0" destOrd="0" presId="urn:microsoft.com/office/officeart/2008/layout/VerticalCurvedList"/>
    <dgm:cxn modelId="{977184BE-1A1B-4F6B-9CB1-E633307EB1A3}" type="presParOf" srcId="{0C532425-CF46-4C5C-A489-F107BDF04D03}" destId="{84106D91-7C6B-43C0-9CBB-0B329D2EE3ED}" srcOrd="1" destOrd="0" presId="urn:microsoft.com/office/officeart/2008/layout/VerticalCurvedList"/>
    <dgm:cxn modelId="{1E6F6315-570E-4061-B700-A2A6A497A8CC}" type="presParOf" srcId="{0C532425-CF46-4C5C-A489-F107BDF04D03}" destId="{4CC6CC48-1C4E-4D0A-B4F1-075D94E60631}" srcOrd="2" destOrd="0" presId="urn:microsoft.com/office/officeart/2008/layout/VerticalCurvedList"/>
    <dgm:cxn modelId="{A0A3CF62-D03C-401C-915E-7999AE3B603B}" type="presParOf" srcId="{0C532425-CF46-4C5C-A489-F107BDF04D03}" destId="{2986669D-E038-47C6-8CA3-B316FA9370CC}" srcOrd="3" destOrd="0" presId="urn:microsoft.com/office/officeart/2008/layout/VerticalCurvedList"/>
    <dgm:cxn modelId="{9E353783-B833-44EF-8992-E09A2C5776D9}" type="presParOf" srcId="{411815ED-271E-479F-8F4C-3E67D6A4E65F}" destId="{C7775A69-6CE1-478F-A8AA-A7278F5B29C8}" srcOrd="1" destOrd="0" presId="urn:microsoft.com/office/officeart/2008/layout/VerticalCurvedList"/>
    <dgm:cxn modelId="{DB2B216C-B087-45EE-9497-CE85F7EF451C}" type="presParOf" srcId="{411815ED-271E-479F-8F4C-3E67D6A4E65F}" destId="{948EEF57-A98C-411E-BFAF-F8DFC1DD7D0F}" srcOrd="2" destOrd="0" presId="urn:microsoft.com/office/officeart/2008/layout/VerticalCurvedList"/>
    <dgm:cxn modelId="{BB1613BC-7E45-467F-B1D0-A4621EF28AD9}" type="presParOf" srcId="{948EEF57-A98C-411E-BFAF-F8DFC1DD7D0F}" destId="{30F30E58-5C39-4765-A438-D3FEC71AA51C}" srcOrd="0" destOrd="0" presId="urn:microsoft.com/office/officeart/2008/layout/VerticalCurvedList"/>
    <dgm:cxn modelId="{5365C950-9684-480F-B9A0-791D2DE08639}" type="presParOf" srcId="{411815ED-271E-479F-8F4C-3E67D6A4E65F}" destId="{F796D6B0-8432-4C66-996C-1BFF09DDC4F3}" srcOrd="3" destOrd="0" presId="urn:microsoft.com/office/officeart/2008/layout/VerticalCurvedList"/>
    <dgm:cxn modelId="{0D14F9B2-DC43-452E-88C3-C95A769DB1A3}" type="presParOf" srcId="{411815ED-271E-479F-8F4C-3E67D6A4E65F}" destId="{C7C686B2-E309-4457-B7D6-8240DC9C19CB}" srcOrd="4" destOrd="0" presId="urn:microsoft.com/office/officeart/2008/layout/VerticalCurvedList"/>
    <dgm:cxn modelId="{BDA86E85-38BB-433A-B6EE-3733CD9F65E5}" type="presParOf" srcId="{C7C686B2-E309-4457-B7D6-8240DC9C19CB}" destId="{7B89D97F-FC90-4D56-8366-A66F326C19FE}" srcOrd="0" destOrd="0" presId="urn:microsoft.com/office/officeart/2008/layout/VerticalCurvedList"/>
    <dgm:cxn modelId="{ECA311F5-0F45-48A2-BD43-084526F27B99}" type="presParOf" srcId="{411815ED-271E-479F-8F4C-3E67D6A4E65F}" destId="{B6253B11-DF09-4AAC-BD8C-516625BF01CC}" srcOrd="5" destOrd="0" presId="urn:microsoft.com/office/officeart/2008/layout/VerticalCurvedList"/>
    <dgm:cxn modelId="{421E9610-27E2-413F-8FB9-9CC6803AB6A5}" type="presParOf" srcId="{411815ED-271E-479F-8F4C-3E67D6A4E65F}" destId="{244A22D5-4EE2-42C5-BF45-0396821F5182}" srcOrd="6" destOrd="0" presId="urn:microsoft.com/office/officeart/2008/layout/VerticalCurvedList"/>
    <dgm:cxn modelId="{D3EDF5FB-F5D7-486A-83FB-A8B057E99179}" type="presParOf" srcId="{244A22D5-4EE2-42C5-BF45-0396821F5182}" destId="{60BA77C7-5AE1-45B5-91C7-925780B908C2}" srcOrd="0" destOrd="0" presId="urn:microsoft.com/office/officeart/2008/layout/VerticalCurvedList"/>
    <dgm:cxn modelId="{63468DCB-5014-4D43-AF1D-1CD5B3B1DE8D}" type="presParOf" srcId="{411815ED-271E-479F-8F4C-3E67D6A4E65F}" destId="{1CB5DF17-B2AE-487A-B650-3FE96811AD59}" srcOrd="7" destOrd="0" presId="urn:microsoft.com/office/officeart/2008/layout/VerticalCurvedList"/>
    <dgm:cxn modelId="{944294CE-0DBA-4106-9E44-FF97F1047823}" type="presParOf" srcId="{411815ED-271E-479F-8F4C-3E67D6A4E65F}" destId="{F98D65EC-3D5A-48D0-81C2-0408BE6AAED7}" srcOrd="8" destOrd="0" presId="urn:microsoft.com/office/officeart/2008/layout/VerticalCurvedList"/>
    <dgm:cxn modelId="{4DF9E398-49DA-4856-83C2-C662E3A91D9A}" type="presParOf" srcId="{F98D65EC-3D5A-48D0-81C2-0408BE6AAED7}" destId="{E490D566-0E47-45AA-9810-120045C37032}" srcOrd="0" destOrd="0" presId="urn:microsoft.com/office/officeart/2008/layout/VerticalCurvedList"/>
    <dgm:cxn modelId="{A4E9F7D6-E379-4911-AA15-19C8791C0A9E}" type="presParOf" srcId="{411815ED-271E-479F-8F4C-3E67D6A4E65F}" destId="{28A28A36-EB3F-4BB6-9F95-B34653E7E80B}" srcOrd="9" destOrd="0" presId="urn:microsoft.com/office/officeart/2008/layout/VerticalCurvedList"/>
    <dgm:cxn modelId="{32A9F066-9498-49E6-9482-E61541A55DFC}" type="presParOf" srcId="{411815ED-271E-479F-8F4C-3E67D6A4E65F}" destId="{FDB35DF2-126D-4383-A5BD-77AA2D13818D}" srcOrd="10" destOrd="0" presId="urn:microsoft.com/office/officeart/2008/layout/VerticalCurvedList"/>
    <dgm:cxn modelId="{34D3BEF8-F092-4CBF-83A9-E2E543448087}" type="presParOf" srcId="{FDB35DF2-126D-4383-A5BD-77AA2D13818D}" destId="{39CA46CC-960C-4A93-B539-6693AB143299}" srcOrd="0" destOrd="0" presId="urn:microsoft.com/office/officeart/2008/layout/VerticalCurvedList"/>
    <dgm:cxn modelId="{1731F4C1-6FD5-4300-AA59-BF46BCC6D6AE}" type="presParOf" srcId="{411815ED-271E-479F-8F4C-3E67D6A4E65F}" destId="{FA78EC25-5531-44A9-A0C4-C70A9FEA2D35}" srcOrd="11" destOrd="0" presId="urn:microsoft.com/office/officeart/2008/layout/VerticalCurvedList"/>
    <dgm:cxn modelId="{436BFC73-765D-43CE-9394-8F198F67EA1C}" type="presParOf" srcId="{411815ED-271E-479F-8F4C-3E67D6A4E65F}" destId="{D94B0116-16AF-47DC-9871-62338966A9C3}" srcOrd="12" destOrd="0" presId="urn:microsoft.com/office/officeart/2008/layout/VerticalCurvedList"/>
    <dgm:cxn modelId="{928B7230-D15E-4BD8-A848-F74D70C1FD94}" type="presParOf" srcId="{D94B0116-16AF-47DC-9871-62338966A9C3}" destId="{679EF5C7-2339-4B8A-91D8-C6D866F687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9F6C88-8C79-419B-A5B9-D0B7077BE0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7B786-412D-4F09-ADA6-4D37EE38FD3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All sources of revenue being impacted by COVID-19</a:t>
          </a:r>
        </a:p>
      </dgm:t>
    </dgm:pt>
    <dgm:pt modelId="{3D30EE65-0210-496C-A940-9A0111E28823}" type="parTrans" cxnId="{97D43407-69D6-4CEA-B8E5-8938F356808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9C24475D-059E-42A1-9145-F91918200D26}" type="sibTrans" cxnId="{97D43407-69D6-4CEA-B8E5-8938F356808D}">
      <dgm:prSet/>
      <dgm:spPr>
        <a:solidFill>
          <a:srgbClr val="005177"/>
        </a:solidFill>
        <a:ln>
          <a:solidFill>
            <a:srgbClr val="005177"/>
          </a:solidFill>
        </a:ln>
      </dgm:spPr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4E45DC96-34F8-44AB-B7E9-8E2DD2615A9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Impacting states in different ways and different magnitude</a:t>
          </a:r>
        </a:p>
      </dgm:t>
    </dgm:pt>
    <dgm:pt modelId="{B3CF1A6F-9AE7-4436-9996-6ABC1532D829}" type="par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2930580-FC3D-4C77-9414-34C598D201AF}" type="sib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0BFA7FF4-3BB3-4669-A7D3-BAE28EB5686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have begun revising revenue forecasts</a:t>
          </a:r>
        </a:p>
      </dgm:t>
    </dgm:pt>
    <dgm:pt modelId="{496E3613-7263-46D5-BC63-ED85A84E8180}" type="par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3ED6757-A422-4397-A265-04559A1A2EB3}" type="sib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92AE377-E168-4EA1-974E-29CB8BCB4424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are beginning to estimate the size of budget gaps</a:t>
          </a:r>
        </a:p>
      </dgm:t>
    </dgm:pt>
    <dgm:pt modelId="{6C46E398-4A20-45BB-9974-C5C45F761929}" type="par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12C8B978-C627-45EC-93A9-038255A95D96}" type="sib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CE10434-D347-4FFB-9FB6-DEC994F36B79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Different than other recessions – public health emergency and sharp economic declines</a:t>
          </a:r>
        </a:p>
      </dgm:t>
    </dgm:pt>
    <dgm:pt modelId="{8A85CC32-3E97-45EE-9C35-37409BCF6F5F}" type="par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A0A8BEC-3816-41C6-AFE4-0973B5E0F90D}" type="sib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F9FE7BB-9CAF-4028-BABC-CE5F9C8AA31D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are facing both increased spending demands and significant revenue declines</a:t>
          </a:r>
        </a:p>
      </dgm:t>
    </dgm:pt>
    <dgm:pt modelId="{50FB7F1C-F6A8-4FB9-9ECC-7982A80A89D4}" type="par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27AC914-821B-4539-9C32-5F3D9C960284}" type="sib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3EAA44F-5D91-4E2A-89AD-59FBED9765BF}">
      <dgm:prSet/>
      <dgm:spPr/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Personal income, sales, corporate income, motor fuel, gaming</a:t>
          </a:r>
        </a:p>
      </dgm:t>
    </dgm:pt>
    <dgm:pt modelId="{2AA57B00-6ABD-4AB6-B578-BEDA9332706D}" type="parTrans" cxnId="{784BF7EE-2382-4C57-AD4E-45A34CCD3630}">
      <dgm:prSet/>
      <dgm:spPr/>
      <dgm:t>
        <a:bodyPr/>
        <a:lstStyle/>
        <a:p>
          <a:endParaRPr lang="en-US"/>
        </a:p>
      </dgm:t>
    </dgm:pt>
    <dgm:pt modelId="{B3B09574-919F-479A-8287-586FF4E717CB}" type="sibTrans" cxnId="{784BF7EE-2382-4C57-AD4E-45A34CCD3630}">
      <dgm:prSet/>
      <dgm:spPr/>
      <dgm:t>
        <a:bodyPr/>
        <a:lstStyle/>
        <a:p>
          <a:endParaRPr lang="en-US"/>
        </a:p>
      </dgm:t>
    </dgm:pt>
    <dgm:pt modelId="{1338E042-23A1-4CAD-921B-F26AEE835FEA}">
      <dgm:prSet/>
      <dgm:spPr/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E.g. oil producing states; tourism; manufacturing</a:t>
          </a:r>
        </a:p>
      </dgm:t>
    </dgm:pt>
    <dgm:pt modelId="{FDE139BA-BCD3-4A9F-A92E-487DE0B5949B}" type="parTrans" cxnId="{D9E6EF85-EE64-4039-B57D-EC43BDA1C816}">
      <dgm:prSet/>
      <dgm:spPr/>
      <dgm:t>
        <a:bodyPr/>
        <a:lstStyle/>
        <a:p>
          <a:endParaRPr lang="en-US"/>
        </a:p>
      </dgm:t>
    </dgm:pt>
    <dgm:pt modelId="{86AECC05-AFD9-40D3-8876-F0FF5B739B5A}" type="sibTrans" cxnId="{D9E6EF85-EE64-4039-B57D-EC43BDA1C816}">
      <dgm:prSet/>
      <dgm:spPr/>
      <dgm:t>
        <a:bodyPr/>
        <a:lstStyle/>
        <a:p>
          <a:endParaRPr lang="en-US"/>
        </a:p>
      </dgm:t>
    </dgm:pt>
    <dgm:pt modelId="{7443C5CB-B41C-4806-B0D5-26BEBB0198F9}" type="pres">
      <dgm:prSet presAssocID="{F39F6C88-8C79-419B-A5B9-D0B7077BE018}" presName="Name0" presStyleCnt="0">
        <dgm:presLayoutVars>
          <dgm:chMax val="7"/>
          <dgm:chPref val="7"/>
          <dgm:dir/>
        </dgm:presLayoutVars>
      </dgm:prSet>
      <dgm:spPr/>
    </dgm:pt>
    <dgm:pt modelId="{411815ED-271E-479F-8F4C-3E67D6A4E65F}" type="pres">
      <dgm:prSet presAssocID="{F39F6C88-8C79-419B-A5B9-D0B7077BE018}" presName="Name1" presStyleCnt="0"/>
      <dgm:spPr/>
    </dgm:pt>
    <dgm:pt modelId="{0C532425-CF46-4C5C-A489-F107BDF04D03}" type="pres">
      <dgm:prSet presAssocID="{F39F6C88-8C79-419B-A5B9-D0B7077BE018}" presName="cycle" presStyleCnt="0"/>
      <dgm:spPr/>
    </dgm:pt>
    <dgm:pt modelId="{9E9142F1-8648-484C-A25A-14E2C2757DC7}" type="pres">
      <dgm:prSet presAssocID="{F39F6C88-8C79-419B-A5B9-D0B7077BE018}" presName="srcNode" presStyleLbl="node1" presStyleIdx="0" presStyleCnt="6"/>
      <dgm:spPr/>
    </dgm:pt>
    <dgm:pt modelId="{84106D91-7C6B-43C0-9CBB-0B329D2EE3ED}" type="pres">
      <dgm:prSet presAssocID="{F39F6C88-8C79-419B-A5B9-D0B7077BE018}" presName="conn" presStyleLbl="parChTrans1D2" presStyleIdx="0" presStyleCnt="1" custScaleX="93130" custScaleY="93130" custLinFactNeighborX="3137" custLinFactNeighborY="-1046"/>
      <dgm:spPr/>
    </dgm:pt>
    <dgm:pt modelId="{4CC6CC48-1C4E-4D0A-B4F1-075D94E60631}" type="pres">
      <dgm:prSet presAssocID="{F39F6C88-8C79-419B-A5B9-D0B7077BE018}" presName="extraNode" presStyleLbl="node1" presStyleIdx="0" presStyleCnt="6"/>
      <dgm:spPr/>
    </dgm:pt>
    <dgm:pt modelId="{2986669D-E038-47C6-8CA3-B316FA9370CC}" type="pres">
      <dgm:prSet presAssocID="{F39F6C88-8C79-419B-A5B9-D0B7077BE018}" presName="dstNode" presStyleLbl="node1" presStyleIdx="0" presStyleCnt="6"/>
      <dgm:spPr/>
    </dgm:pt>
    <dgm:pt modelId="{C7775A69-6CE1-478F-A8AA-A7278F5B29C8}" type="pres">
      <dgm:prSet presAssocID="{EBF7B786-412D-4F09-ADA6-4D37EE38FD35}" presName="text_1" presStyleLbl="node1" presStyleIdx="0" presStyleCnt="6">
        <dgm:presLayoutVars>
          <dgm:bulletEnabled val="1"/>
        </dgm:presLayoutVars>
      </dgm:prSet>
      <dgm:spPr/>
    </dgm:pt>
    <dgm:pt modelId="{948EEF57-A98C-411E-BFAF-F8DFC1DD7D0F}" type="pres">
      <dgm:prSet presAssocID="{EBF7B786-412D-4F09-ADA6-4D37EE38FD35}" presName="accent_1" presStyleCnt="0"/>
      <dgm:spPr/>
    </dgm:pt>
    <dgm:pt modelId="{30F30E58-5C39-4765-A438-D3FEC71AA51C}" type="pres">
      <dgm:prSet presAssocID="{EBF7B786-412D-4F09-ADA6-4D37EE38FD35}" presName="accentRepeatNode" presStyleLbl="solidFgAcc1" presStyleIdx="0" presStyleCnt="6" custScaleX="53005" custScaleY="53005"/>
      <dgm:spPr>
        <a:solidFill>
          <a:schemeClr val="accent6">
            <a:lumMod val="50000"/>
          </a:schemeClr>
        </a:solidFill>
        <a:ln>
          <a:solidFill>
            <a:srgbClr val="005177"/>
          </a:solidFill>
        </a:ln>
      </dgm:spPr>
    </dgm:pt>
    <dgm:pt modelId="{F796D6B0-8432-4C66-996C-1BFF09DDC4F3}" type="pres">
      <dgm:prSet presAssocID="{4E45DC96-34F8-44AB-B7E9-8E2DD2615A95}" presName="text_2" presStyleLbl="node1" presStyleIdx="1" presStyleCnt="6">
        <dgm:presLayoutVars>
          <dgm:bulletEnabled val="1"/>
        </dgm:presLayoutVars>
      </dgm:prSet>
      <dgm:spPr/>
    </dgm:pt>
    <dgm:pt modelId="{C7C686B2-E309-4457-B7D6-8240DC9C19CB}" type="pres">
      <dgm:prSet presAssocID="{4E45DC96-34F8-44AB-B7E9-8E2DD2615A95}" presName="accent_2" presStyleCnt="0"/>
      <dgm:spPr/>
    </dgm:pt>
    <dgm:pt modelId="{7B89D97F-FC90-4D56-8366-A66F326C19FE}" type="pres">
      <dgm:prSet presAssocID="{4E45DC96-34F8-44AB-B7E9-8E2DD2615A95}" presName="accentRepeatNode" presStyleLbl="solidFgAcc1" presStyleIdx="1" presStyleCnt="6" custScaleX="53005" custScaleY="53005"/>
      <dgm:spPr>
        <a:solidFill>
          <a:schemeClr val="accent6">
            <a:lumMod val="75000"/>
          </a:schemeClr>
        </a:solidFill>
        <a:ln>
          <a:solidFill>
            <a:srgbClr val="005177"/>
          </a:solidFill>
        </a:ln>
      </dgm:spPr>
    </dgm:pt>
    <dgm:pt modelId="{B6253B11-DF09-4AAC-BD8C-516625BF01CC}" type="pres">
      <dgm:prSet presAssocID="{3CE10434-D347-4FFB-9FB6-DEC994F36B79}" presName="text_3" presStyleLbl="node1" presStyleIdx="2" presStyleCnt="6" custScaleY="151844">
        <dgm:presLayoutVars>
          <dgm:bulletEnabled val="1"/>
        </dgm:presLayoutVars>
      </dgm:prSet>
      <dgm:spPr/>
    </dgm:pt>
    <dgm:pt modelId="{244A22D5-4EE2-42C5-BF45-0396821F5182}" type="pres">
      <dgm:prSet presAssocID="{3CE10434-D347-4FFB-9FB6-DEC994F36B79}" presName="accent_3" presStyleCnt="0"/>
      <dgm:spPr/>
    </dgm:pt>
    <dgm:pt modelId="{60BA77C7-5AE1-45B5-91C7-925780B908C2}" type="pres">
      <dgm:prSet presAssocID="{3CE10434-D347-4FFB-9FB6-DEC994F36B79}" presName="accentRepeatNode" presStyleLbl="solidFgAcc1" presStyleIdx="2" presStyleCnt="6" custScaleX="53005" custScaleY="53005"/>
      <dgm:spPr>
        <a:solidFill>
          <a:schemeClr val="accent6"/>
        </a:solidFill>
        <a:ln>
          <a:solidFill>
            <a:srgbClr val="005177"/>
          </a:solidFill>
        </a:ln>
      </dgm:spPr>
    </dgm:pt>
    <dgm:pt modelId="{1CB5DF17-B2AE-487A-B650-3FE96811AD59}" type="pres">
      <dgm:prSet presAssocID="{DF9FE7BB-9CAF-4028-BABC-CE5F9C8AA31D}" presName="text_4" presStyleLbl="node1" presStyleIdx="3" presStyleCnt="6" custLinFactNeighborY="-4876">
        <dgm:presLayoutVars>
          <dgm:bulletEnabled val="1"/>
        </dgm:presLayoutVars>
      </dgm:prSet>
      <dgm:spPr/>
    </dgm:pt>
    <dgm:pt modelId="{F98D65EC-3D5A-48D0-81C2-0408BE6AAED7}" type="pres">
      <dgm:prSet presAssocID="{DF9FE7BB-9CAF-4028-BABC-CE5F9C8AA31D}" presName="accent_4" presStyleCnt="0"/>
      <dgm:spPr/>
    </dgm:pt>
    <dgm:pt modelId="{E490D566-0E47-45AA-9810-120045C37032}" type="pres">
      <dgm:prSet presAssocID="{DF9FE7BB-9CAF-4028-BABC-CE5F9C8AA31D}" presName="accentRepeatNode" presStyleLbl="solidFgAcc1" presStyleIdx="3" presStyleCnt="6" custScaleX="53005" custScaleY="53005"/>
      <dgm:spPr>
        <a:solidFill>
          <a:schemeClr val="accent6">
            <a:lumMod val="60000"/>
            <a:lumOff val="40000"/>
          </a:schemeClr>
        </a:solidFill>
        <a:ln>
          <a:solidFill>
            <a:srgbClr val="005177"/>
          </a:solidFill>
        </a:ln>
      </dgm:spPr>
    </dgm:pt>
    <dgm:pt modelId="{28A28A36-EB3F-4BB6-9F95-B34653E7E80B}" type="pres">
      <dgm:prSet presAssocID="{0BFA7FF4-3BB3-4669-A7D3-BAE28EB56867}" presName="text_5" presStyleLbl="node1" presStyleIdx="4" presStyleCnt="6" custLinFactNeighborY="-7697">
        <dgm:presLayoutVars>
          <dgm:bulletEnabled val="1"/>
        </dgm:presLayoutVars>
      </dgm:prSet>
      <dgm:spPr/>
    </dgm:pt>
    <dgm:pt modelId="{FDB35DF2-126D-4383-A5BD-77AA2D13818D}" type="pres">
      <dgm:prSet presAssocID="{0BFA7FF4-3BB3-4669-A7D3-BAE28EB56867}" presName="accent_5" presStyleCnt="0"/>
      <dgm:spPr/>
    </dgm:pt>
    <dgm:pt modelId="{39CA46CC-960C-4A93-B539-6693AB143299}" type="pres">
      <dgm:prSet presAssocID="{0BFA7FF4-3BB3-4669-A7D3-BAE28EB56867}" presName="accentRepeatNode" presStyleLbl="solidFgAcc1" presStyleIdx="4" presStyleCnt="6" custScaleX="53005" custScaleY="53005"/>
      <dgm:spPr>
        <a:solidFill>
          <a:schemeClr val="accent6">
            <a:lumMod val="40000"/>
            <a:lumOff val="60000"/>
          </a:schemeClr>
        </a:solidFill>
        <a:ln>
          <a:solidFill>
            <a:srgbClr val="005177"/>
          </a:solidFill>
        </a:ln>
      </dgm:spPr>
    </dgm:pt>
    <dgm:pt modelId="{FA78EC25-5531-44A9-A0C4-C70A9FEA2D35}" type="pres">
      <dgm:prSet presAssocID="{F92AE377-E168-4EA1-974E-29CB8BCB4424}" presName="text_6" presStyleLbl="node1" presStyleIdx="5" presStyleCnt="6">
        <dgm:presLayoutVars>
          <dgm:bulletEnabled val="1"/>
        </dgm:presLayoutVars>
      </dgm:prSet>
      <dgm:spPr/>
    </dgm:pt>
    <dgm:pt modelId="{D94B0116-16AF-47DC-9871-62338966A9C3}" type="pres">
      <dgm:prSet presAssocID="{F92AE377-E168-4EA1-974E-29CB8BCB4424}" presName="accent_6" presStyleCnt="0"/>
      <dgm:spPr/>
    </dgm:pt>
    <dgm:pt modelId="{679EF5C7-2339-4B8A-91D8-C6D866F6876D}" type="pres">
      <dgm:prSet presAssocID="{F92AE377-E168-4EA1-974E-29CB8BCB4424}" presName="accentRepeatNode" presStyleLbl="solidFgAcc1" presStyleIdx="5" presStyleCnt="6" custScaleX="53005" custScaleY="53005"/>
      <dgm:spPr>
        <a:solidFill>
          <a:schemeClr val="accent6">
            <a:lumMod val="20000"/>
            <a:lumOff val="80000"/>
          </a:schemeClr>
        </a:solidFill>
        <a:ln>
          <a:solidFill>
            <a:srgbClr val="005177"/>
          </a:solidFill>
        </a:ln>
      </dgm:spPr>
    </dgm:pt>
  </dgm:ptLst>
  <dgm:cxnLst>
    <dgm:cxn modelId="{9710B704-F532-455B-B1DE-FB0F77C3274C}" type="presOf" srcId="{0BFA7FF4-3BB3-4669-A7D3-BAE28EB56867}" destId="{28A28A36-EB3F-4BB6-9F95-B34653E7E80B}" srcOrd="0" destOrd="0" presId="urn:microsoft.com/office/officeart/2008/layout/VerticalCurvedList"/>
    <dgm:cxn modelId="{60B71505-3D63-4A94-BD01-7EC4A1D6DF57}" srcId="{F39F6C88-8C79-419B-A5B9-D0B7077BE018}" destId="{3CE10434-D347-4FFB-9FB6-DEC994F36B79}" srcOrd="2" destOrd="0" parTransId="{8A85CC32-3E97-45EE-9C35-37409BCF6F5F}" sibTransId="{3A0A8BEC-3816-41C6-AFE4-0973B5E0F90D}"/>
    <dgm:cxn modelId="{1327E706-9EC5-45F5-8CB0-8506209C9FD7}" srcId="{F39F6C88-8C79-419B-A5B9-D0B7077BE018}" destId="{4E45DC96-34F8-44AB-B7E9-8E2DD2615A95}" srcOrd="1" destOrd="0" parTransId="{B3CF1A6F-9AE7-4436-9996-6ABC1532D829}" sibTransId="{D2930580-FC3D-4C77-9414-34C598D201AF}"/>
    <dgm:cxn modelId="{97D43407-69D6-4CEA-B8E5-8938F356808D}" srcId="{F39F6C88-8C79-419B-A5B9-D0B7077BE018}" destId="{EBF7B786-412D-4F09-ADA6-4D37EE38FD35}" srcOrd="0" destOrd="0" parTransId="{3D30EE65-0210-496C-A940-9A0111E28823}" sibTransId="{9C24475D-059E-42A1-9145-F91918200D26}"/>
    <dgm:cxn modelId="{D4CE3D22-B6AF-4C2F-8EA5-507BB97563F3}" type="presOf" srcId="{D3EAA44F-5D91-4E2A-89AD-59FBED9765BF}" destId="{C7775A69-6CE1-478F-A8AA-A7278F5B29C8}" srcOrd="0" destOrd="1" presId="urn:microsoft.com/office/officeart/2008/layout/VerticalCurvedList"/>
    <dgm:cxn modelId="{406E7C6C-0538-4C23-9B44-B59AD36F4FE0}" srcId="{F39F6C88-8C79-419B-A5B9-D0B7077BE018}" destId="{0BFA7FF4-3BB3-4669-A7D3-BAE28EB56867}" srcOrd="4" destOrd="0" parTransId="{496E3613-7263-46D5-BC63-ED85A84E8180}" sibTransId="{E3ED6757-A422-4397-A265-04559A1A2EB3}"/>
    <dgm:cxn modelId="{75AF1073-7EC1-4AFF-93A1-BB15F694C247}" type="presOf" srcId="{4E45DC96-34F8-44AB-B7E9-8E2DD2615A95}" destId="{F796D6B0-8432-4C66-996C-1BFF09DDC4F3}" srcOrd="0" destOrd="0" presId="urn:microsoft.com/office/officeart/2008/layout/VerticalCurvedList"/>
    <dgm:cxn modelId="{BD6CBB77-8F5F-422C-B66C-A33A62031C79}" type="presOf" srcId="{1338E042-23A1-4CAD-921B-F26AEE835FEA}" destId="{F796D6B0-8432-4C66-996C-1BFF09DDC4F3}" srcOrd="0" destOrd="1" presId="urn:microsoft.com/office/officeart/2008/layout/VerticalCurvedList"/>
    <dgm:cxn modelId="{D9E6EF85-EE64-4039-B57D-EC43BDA1C816}" srcId="{4E45DC96-34F8-44AB-B7E9-8E2DD2615A95}" destId="{1338E042-23A1-4CAD-921B-F26AEE835FEA}" srcOrd="0" destOrd="0" parTransId="{FDE139BA-BCD3-4A9F-A92E-487DE0B5949B}" sibTransId="{86AECC05-AFD9-40D3-8876-F0FF5B739B5A}"/>
    <dgm:cxn modelId="{65304B99-6752-4FDE-97E2-B0425D59FFAD}" srcId="{F39F6C88-8C79-419B-A5B9-D0B7077BE018}" destId="{DF9FE7BB-9CAF-4028-BABC-CE5F9C8AA31D}" srcOrd="3" destOrd="0" parTransId="{50FB7F1C-F6A8-4FB9-9ECC-7982A80A89D4}" sibTransId="{E27AC914-821B-4539-9C32-5F3D9C960284}"/>
    <dgm:cxn modelId="{E8007A9B-C635-436D-8FC0-4C0E4539AAC4}" srcId="{F39F6C88-8C79-419B-A5B9-D0B7077BE018}" destId="{F92AE377-E168-4EA1-974E-29CB8BCB4424}" srcOrd="5" destOrd="0" parTransId="{6C46E398-4A20-45BB-9974-C5C45F761929}" sibTransId="{12C8B978-C627-45EC-93A9-038255A95D96}"/>
    <dgm:cxn modelId="{2402CFB2-E8B9-4091-81F9-6B57B9ECB9C9}" type="presOf" srcId="{DF9FE7BB-9CAF-4028-BABC-CE5F9C8AA31D}" destId="{1CB5DF17-B2AE-487A-B650-3FE96811AD59}" srcOrd="0" destOrd="0" presId="urn:microsoft.com/office/officeart/2008/layout/VerticalCurvedList"/>
    <dgm:cxn modelId="{0AE559B7-86F1-49DE-8E9D-D8295B440604}" type="presOf" srcId="{F92AE377-E168-4EA1-974E-29CB8BCB4424}" destId="{FA78EC25-5531-44A9-A0C4-C70A9FEA2D35}" srcOrd="0" destOrd="0" presId="urn:microsoft.com/office/officeart/2008/layout/VerticalCurvedList"/>
    <dgm:cxn modelId="{0DC0B8BA-4BBC-4C1C-BF13-17104F85791D}" type="presOf" srcId="{B3B09574-919F-479A-8287-586FF4E717CB}" destId="{84106D91-7C6B-43C0-9CBB-0B329D2EE3ED}" srcOrd="0" destOrd="0" presId="urn:microsoft.com/office/officeart/2008/layout/VerticalCurvedList"/>
    <dgm:cxn modelId="{6157FFDD-C5E1-45E9-B9D3-F859DF97B5A3}" type="presOf" srcId="{F39F6C88-8C79-419B-A5B9-D0B7077BE018}" destId="{7443C5CB-B41C-4806-B0D5-26BEBB0198F9}" srcOrd="0" destOrd="0" presId="urn:microsoft.com/office/officeart/2008/layout/VerticalCurvedList"/>
    <dgm:cxn modelId="{784BF7EE-2382-4C57-AD4E-45A34CCD3630}" srcId="{EBF7B786-412D-4F09-ADA6-4D37EE38FD35}" destId="{D3EAA44F-5D91-4E2A-89AD-59FBED9765BF}" srcOrd="0" destOrd="0" parTransId="{2AA57B00-6ABD-4AB6-B578-BEDA9332706D}" sibTransId="{B3B09574-919F-479A-8287-586FF4E717CB}"/>
    <dgm:cxn modelId="{66086BF1-D345-4FEE-AC99-7E755C500DB4}" type="presOf" srcId="{EBF7B786-412D-4F09-ADA6-4D37EE38FD35}" destId="{C7775A69-6CE1-478F-A8AA-A7278F5B29C8}" srcOrd="0" destOrd="0" presId="urn:microsoft.com/office/officeart/2008/layout/VerticalCurvedList"/>
    <dgm:cxn modelId="{5CCF58FE-A64F-497E-85E0-5CA6B2FD5B0A}" type="presOf" srcId="{3CE10434-D347-4FFB-9FB6-DEC994F36B79}" destId="{B6253B11-DF09-4AAC-BD8C-516625BF01CC}" srcOrd="0" destOrd="0" presId="urn:microsoft.com/office/officeart/2008/layout/VerticalCurvedList"/>
    <dgm:cxn modelId="{F1D3BD34-0A7F-431C-8B62-6ABDC5793F72}" type="presParOf" srcId="{7443C5CB-B41C-4806-B0D5-26BEBB0198F9}" destId="{411815ED-271E-479F-8F4C-3E67D6A4E65F}" srcOrd="0" destOrd="0" presId="urn:microsoft.com/office/officeart/2008/layout/VerticalCurvedList"/>
    <dgm:cxn modelId="{FC4690C1-747E-4FE9-9EEC-70F19F8F317D}" type="presParOf" srcId="{411815ED-271E-479F-8F4C-3E67D6A4E65F}" destId="{0C532425-CF46-4C5C-A489-F107BDF04D03}" srcOrd="0" destOrd="0" presId="urn:microsoft.com/office/officeart/2008/layout/VerticalCurvedList"/>
    <dgm:cxn modelId="{C9456896-1E40-4A1A-A260-238AC018D31B}" type="presParOf" srcId="{0C532425-CF46-4C5C-A489-F107BDF04D03}" destId="{9E9142F1-8648-484C-A25A-14E2C2757DC7}" srcOrd="0" destOrd="0" presId="urn:microsoft.com/office/officeart/2008/layout/VerticalCurvedList"/>
    <dgm:cxn modelId="{977184BE-1A1B-4F6B-9CB1-E633307EB1A3}" type="presParOf" srcId="{0C532425-CF46-4C5C-A489-F107BDF04D03}" destId="{84106D91-7C6B-43C0-9CBB-0B329D2EE3ED}" srcOrd="1" destOrd="0" presId="urn:microsoft.com/office/officeart/2008/layout/VerticalCurvedList"/>
    <dgm:cxn modelId="{1E6F6315-570E-4061-B700-A2A6A497A8CC}" type="presParOf" srcId="{0C532425-CF46-4C5C-A489-F107BDF04D03}" destId="{4CC6CC48-1C4E-4D0A-B4F1-075D94E60631}" srcOrd="2" destOrd="0" presId="urn:microsoft.com/office/officeart/2008/layout/VerticalCurvedList"/>
    <dgm:cxn modelId="{A0A3CF62-D03C-401C-915E-7999AE3B603B}" type="presParOf" srcId="{0C532425-CF46-4C5C-A489-F107BDF04D03}" destId="{2986669D-E038-47C6-8CA3-B316FA9370CC}" srcOrd="3" destOrd="0" presId="urn:microsoft.com/office/officeart/2008/layout/VerticalCurvedList"/>
    <dgm:cxn modelId="{9E353783-B833-44EF-8992-E09A2C5776D9}" type="presParOf" srcId="{411815ED-271E-479F-8F4C-3E67D6A4E65F}" destId="{C7775A69-6CE1-478F-A8AA-A7278F5B29C8}" srcOrd="1" destOrd="0" presId="urn:microsoft.com/office/officeart/2008/layout/VerticalCurvedList"/>
    <dgm:cxn modelId="{DB2B216C-B087-45EE-9497-CE85F7EF451C}" type="presParOf" srcId="{411815ED-271E-479F-8F4C-3E67D6A4E65F}" destId="{948EEF57-A98C-411E-BFAF-F8DFC1DD7D0F}" srcOrd="2" destOrd="0" presId="urn:microsoft.com/office/officeart/2008/layout/VerticalCurvedList"/>
    <dgm:cxn modelId="{BB1613BC-7E45-467F-B1D0-A4621EF28AD9}" type="presParOf" srcId="{948EEF57-A98C-411E-BFAF-F8DFC1DD7D0F}" destId="{30F30E58-5C39-4765-A438-D3FEC71AA51C}" srcOrd="0" destOrd="0" presId="urn:microsoft.com/office/officeart/2008/layout/VerticalCurvedList"/>
    <dgm:cxn modelId="{5365C950-9684-480F-B9A0-791D2DE08639}" type="presParOf" srcId="{411815ED-271E-479F-8F4C-3E67D6A4E65F}" destId="{F796D6B0-8432-4C66-996C-1BFF09DDC4F3}" srcOrd="3" destOrd="0" presId="urn:microsoft.com/office/officeart/2008/layout/VerticalCurvedList"/>
    <dgm:cxn modelId="{0D14F9B2-DC43-452E-88C3-C95A769DB1A3}" type="presParOf" srcId="{411815ED-271E-479F-8F4C-3E67D6A4E65F}" destId="{C7C686B2-E309-4457-B7D6-8240DC9C19CB}" srcOrd="4" destOrd="0" presId="urn:microsoft.com/office/officeart/2008/layout/VerticalCurvedList"/>
    <dgm:cxn modelId="{BDA86E85-38BB-433A-B6EE-3733CD9F65E5}" type="presParOf" srcId="{C7C686B2-E309-4457-B7D6-8240DC9C19CB}" destId="{7B89D97F-FC90-4D56-8366-A66F326C19FE}" srcOrd="0" destOrd="0" presId="urn:microsoft.com/office/officeart/2008/layout/VerticalCurvedList"/>
    <dgm:cxn modelId="{ECA311F5-0F45-48A2-BD43-084526F27B99}" type="presParOf" srcId="{411815ED-271E-479F-8F4C-3E67D6A4E65F}" destId="{B6253B11-DF09-4AAC-BD8C-516625BF01CC}" srcOrd="5" destOrd="0" presId="urn:microsoft.com/office/officeart/2008/layout/VerticalCurvedList"/>
    <dgm:cxn modelId="{421E9610-27E2-413F-8FB9-9CC6803AB6A5}" type="presParOf" srcId="{411815ED-271E-479F-8F4C-3E67D6A4E65F}" destId="{244A22D5-4EE2-42C5-BF45-0396821F5182}" srcOrd="6" destOrd="0" presId="urn:microsoft.com/office/officeart/2008/layout/VerticalCurvedList"/>
    <dgm:cxn modelId="{D3EDF5FB-F5D7-486A-83FB-A8B057E99179}" type="presParOf" srcId="{244A22D5-4EE2-42C5-BF45-0396821F5182}" destId="{60BA77C7-5AE1-45B5-91C7-925780B908C2}" srcOrd="0" destOrd="0" presId="urn:microsoft.com/office/officeart/2008/layout/VerticalCurvedList"/>
    <dgm:cxn modelId="{63468DCB-5014-4D43-AF1D-1CD5B3B1DE8D}" type="presParOf" srcId="{411815ED-271E-479F-8F4C-3E67D6A4E65F}" destId="{1CB5DF17-B2AE-487A-B650-3FE96811AD59}" srcOrd="7" destOrd="0" presId="urn:microsoft.com/office/officeart/2008/layout/VerticalCurvedList"/>
    <dgm:cxn modelId="{944294CE-0DBA-4106-9E44-FF97F1047823}" type="presParOf" srcId="{411815ED-271E-479F-8F4C-3E67D6A4E65F}" destId="{F98D65EC-3D5A-48D0-81C2-0408BE6AAED7}" srcOrd="8" destOrd="0" presId="urn:microsoft.com/office/officeart/2008/layout/VerticalCurvedList"/>
    <dgm:cxn modelId="{4DF9E398-49DA-4856-83C2-C662E3A91D9A}" type="presParOf" srcId="{F98D65EC-3D5A-48D0-81C2-0408BE6AAED7}" destId="{E490D566-0E47-45AA-9810-120045C37032}" srcOrd="0" destOrd="0" presId="urn:microsoft.com/office/officeart/2008/layout/VerticalCurvedList"/>
    <dgm:cxn modelId="{A4E9F7D6-E379-4911-AA15-19C8791C0A9E}" type="presParOf" srcId="{411815ED-271E-479F-8F4C-3E67D6A4E65F}" destId="{28A28A36-EB3F-4BB6-9F95-B34653E7E80B}" srcOrd="9" destOrd="0" presId="urn:microsoft.com/office/officeart/2008/layout/VerticalCurvedList"/>
    <dgm:cxn modelId="{32A9F066-9498-49E6-9482-E61541A55DFC}" type="presParOf" srcId="{411815ED-271E-479F-8F4C-3E67D6A4E65F}" destId="{FDB35DF2-126D-4383-A5BD-77AA2D13818D}" srcOrd="10" destOrd="0" presId="urn:microsoft.com/office/officeart/2008/layout/VerticalCurvedList"/>
    <dgm:cxn modelId="{34D3BEF8-F092-4CBF-83A9-E2E543448087}" type="presParOf" srcId="{FDB35DF2-126D-4383-A5BD-77AA2D13818D}" destId="{39CA46CC-960C-4A93-B539-6693AB143299}" srcOrd="0" destOrd="0" presId="urn:microsoft.com/office/officeart/2008/layout/VerticalCurvedList"/>
    <dgm:cxn modelId="{1731F4C1-6FD5-4300-AA59-BF46BCC6D6AE}" type="presParOf" srcId="{411815ED-271E-479F-8F4C-3E67D6A4E65F}" destId="{FA78EC25-5531-44A9-A0C4-C70A9FEA2D35}" srcOrd="11" destOrd="0" presId="urn:microsoft.com/office/officeart/2008/layout/VerticalCurvedList"/>
    <dgm:cxn modelId="{436BFC73-765D-43CE-9394-8F198F67EA1C}" type="presParOf" srcId="{411815ED-271E-479F-8F4C-3E67D6A4E65F}" destId="{D94B0116-16AF-47DC-9871-62338966A9C3}" srcOrd="12" destOrd="0" presId="urn:microsoft.com/office/officeart/2008/layout/VerticalCurvedList"/>
    <dgm:cxn modelId="{928B7230-D15E-4BD8-A848-F74D70C1FD94}" type="presParOf" srcId="{D94B0116-16AF-47DC-9871-62338966A9C3}" destId="{679EF5C7-2339-4B8A-91D8-C6D866F687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9F6C88-8C79-419B-A5B9-D0B7077BE0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7B786-412D-4F09-ADA6-4D37EE38FD3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will continue to respond to increased spending demands from the coronavirus</a:t>
          </a:r>
        </a:p>
      </dgm:t>
    </dgm:pt>
    <dgm:pt modelId="{3D30EE65-0210-496C-A940-9A0111E28823}" type="parTrans" cxnId="{97D43407-69D6-4CEA-B8E5-8938F356808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9C24475D-059E-42A1-9145-F91918200D26}" type="sibTrans" cxnId="{97D43407-69D6-4CEA-B8E5-8938F356808D}">
      <dgm:prSet/>
      <dgm:spPr>
        <a:solidFill>
          <a:srgbClr val="005177"/>
        </a:solidFill>
        <a:ln>
          <a:solidFill>
            <a:srgbClr val="005177"/>
          </a:solidFill>
        </a:ln>
      </dgm:spPr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4E45DC96-34F8-44AB-B7E9-8E2DD2615A9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Will </a:t>
          </a:r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actions to ensure fiscal 2020 budgets are balanced</a:t>
          </a:r>
        </a:p>
      </dgm:t>
    </dgm:pt>
    <dgm:pt modelId="{B3CF1A6F-9AE7-4436-9996-6ABC1532D829}" type="par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2930580-FC3D-4C77-9414-34C598D201AF}" type="sibTrans" cxnId="{1327E706-9EC5-45F5-8CB0-8506209C9FD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0BFA7FF4-3BB3-4669-A7D3-BAE28EB5686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Question of how much federal aid and how flexible</a:t>
          </a:r>
        </a:p>
      </dgm:t>
    </dgm:pt>
    <dgm:pt modelId="{496E3613-7263-46D5-BC63-ED85A84E8180}" type="par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3ED6757-A422-4397-A265-04559A1A2EB3}" type="sibTrans" cxnId="{406E7C6C-0538-4C23-9B44-B59AD36F4FE0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92AE377-E168-4EA1-974E-29CB8BCB4424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will likely face impact of COVID-19 for many years to come</a:t>
          </a:r>
        </a:p>
      </dgm:t>
    </dgm:pt>
    <dgm:pt modelId="{6C46E398-4A20-45BB-9974-C5C45F761929}" type="par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12C8B978-C627-45EC-93A9-038255A95D96}" type="sibTrans" cxnId="{E8007A9B-C635-436D-8FC0-4C0E4539AAC4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CE10434-D347-4FFB-9FB6-DEC994F36B79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Adjusting revenue forecasts for fiscal 2021</a:t>
          </a:r>
        </a:p>
      </dgm:t>
    </dgm:pt>
    <dgm:pt modelId="{8A85CC32-3E97-45EE-9C35-37409BCF6F5F}" type="par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A0A8BEC-3816-41C6-AFE4-0973B5E0F90D}" type="sibTrans" cxnId="{60B71505-3D63-4A94-BD01-7EC4A1D6DF57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F9FE7BB-9CAF-4028-BABC-CE5F9C8AA31D}">
      <dgm:prSet custT="1"/>
      <dgm:spPr>
        <a:noFill/>
        <a:ln>
          <a:noFill/>
        </a:ln>
      </dgm:spPr>
      <dgm:t>
        <a:bodyPr/>
        <a:lstStyle/>
        <a:p>
          <a:r>
            <a:rPr lang="en-US" sz="18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Fiscal 2021 budgets will continue to be revised, including after enactment</a:t>
          </a:r>
        </a:p>
      </dgm:t>
    </dgm:pt>
    <dgm:pt modelId="{50FB7F1C-F6A8-4FB9-9ECC-7982A80A89D4}" type="par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E27AC914-821B-4539-9C32-5F3D9C960284}" type="sibTrans" cxnId="{65304B99-6752-4FDE-97E2-B0425D59FFAD}">
      <dgm:prSet/>
      <dgm:spPr/>
      <dgm:t>
        <a:bodyPr/>
        <a:lstStyle/>
        <a:p>
          <a:endParaRPr lang="en-US" sz="1600">
            <a:solidFill>
              <a:schemeClr val="bg2">
                <a:lumMod val="10000"/>
              </a:schemeClr>
            </a:solidFill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443C5CB-B41C-4806-B0D5-26BEBB0198F9}" type="pres">
      <dgm:prSet presAssocID="{F39F6C88-8C79-419B-A5B9-D0B7077BE018}" presName="Name0" presStyleCnt="0">
        <dgm:presLayoutVars>
          <dgm:chMax val="7"/>
          <dgm:chPref val="7"/>
          <dgm:dir/>
        </dgm:presLayoutVars>
      </dgm:prSet>
      <dgm:spPr/>
    </dgm:pt>
    <dgm:pt modelId="{411815ED-271E-479F-8F4C-3E67D6A4E65F}" type="pres">
      <dgm:prSet presAssocID="{F39F6C88-8C79-419B-A5B9-D0B7077BE018}" presName="Name1" presStyleCnt="0"/>
      <dgm:spPr/>
    </dgm:pt>
    <dgm:pt modelId="{0C532425-CF46-4C5C-A489-F107BDF04D03}" type="pres">
      <dgm:prSet presAssocID="{F39F6C88-8C79-419B-A5B9-D0B7077BE018}" presName="cycle" presStyleCnt="0"/>
      <dgm:spPr/>
    </dgm:pt>
    <dgm:pt modelId="{9E9142F1-8648-484C-A25A-14E2C2757DC7}" type="pres">
      <dgm:prSet presAssocID="{F39F6C88-8C79-419B-A5B9-D0B7077BE018}" presName="srcNode" presStyleLbl="node1" presStyleIdx="0" presStyleCnt="6"/>
      <dgm:spPr/>
    </dgm:pt>
    <dgm:pt modelId="{84106D91-7C6B-43C0-9CBB-0B329D2EE3ED}" type="pres">
      <dgm:prSet presAssocID="{F39F6C88-8C79-419B-A5B9-D0B7077BE018}" presName="conn" presStyleLbl="parChTrans1D2" presStyleIdx="0" presStyleCnt="1" custScaleX="93130" custScaleY="93130" custLinFactNeighborX="3137" custLinFactNeighborY="-1046"/>
      <dgm:spPr/>
    </dgm:pt>
    <dgm:pt modelId="{4CC6CC48-1C4E-4D0A-B4F1-075D94E60631}" type="pres">
      <dgm:prSet presAssocID="{F39F6C88-8C79-419B-A5B9-D0B7077BE018}" presName="extraNode" presStyleLbl="node1" presStyleIdx="0" presStyleCnt="6"/>
      <dgm:spPr/>
    </dgm:pt>
    <dgm:pt modelId="{2986669D-E038-47C6-8CA3-B316FA9370CC}" type="pres">
      <dgm:prSet presAssocID="{F39F6C88-8C79-419B-A5B9-D0B7077BE018}" presName="dstNode" presStyleLbl="node1" presStyleIdx="0" presStyleCnt="6"/>
      <dgm:spPr/>
    </dgm:pt>
    <dgm:pt modelId="{C7775A69-6CE1-478F-A8AA-A7278F5B29C8}" type="pres">
      <dgm:prSet presAssocID="{EBF7B786-412D-4F09-ADA6-4D37EE38FD35}" presName="text_1" presStyleLbl="node1" presStyleIdx="0" presStyleCnt="6">
        <dgm:presLayoutVars>
          <dgm:bulletEnabled val="1"/>
        </dgm:presLayoutVars>
      </dgm:prSet>
      <dgm:spPr/>
    </dgm:pt>
    <dgm:pt modelId="{948EEF57-A98C-411E-BFAF-F8DFC1DD7D0F}" type="pres">
      <dgm:prSet presAssocID="{EBF7B786-412D-4F09-ADA6-4D37EE38FD35}" presName="accent_1" presStyleCnt="0"/>
      <dgm:spPr/>
    </dgm:pt>
    <dgm:pt modelId="{30F30E58-5C39-4765-A438-D3FEC71AA51C}" type="pres">
      <dgm:prSet presAssocID="{EBF7B786-412D-4F09-ADA6-4D37EE38FD35}" presName="accentRepeatNode" presStyleLbl="solidFgAcc1" presStyleIdx="0" presStyleCnt="6" custScaleX="53005" custScaleY="53005"/>
      <dgm:spPr>
        <a:solidFill>
          <a:schemeClr val="accent6">
            <a:lumMod val="50000"/>
          </a:schemeClr>
        </a:solidFill>
        <a:ln>
          <a:solidFill>
            <a:srgbClr val="005177"/>
          </a:solidFill>
        </a:ln>
      </dgm:spPr>
    </dgm:pt>
    <dgm:pt modelId="{F796D6B0-8432-4C66-996C-1BFF09DDC4F3}" type="pres">
      <dgm:prSet presAssocID="{4E45DC96-34F8-44AB-B7E9-8E2DD2615A95}" presName="text_2" presStyleLbl="node1" presStyleIdx="1" presStyleCnt="6">
        <dgm:presLayoutVars>
          <dgm:bulletEnabled val="1"/>
        </dgm:presLayoutVars>
      </dgm:prSet>
      <dgm:spPr/>
    </dgm:pt>
    <dgm:pt modelId="{C7C686B2-E309-4457-B7D6-8240DC9C19CB}" type="pres">
      <dgm:prSet presAssocID="{4E45DC96-34F8-44AB-B7E9-8E2DD2615A95}" presName="accent_2" presStyleCnt="0"/>
      <dgm:spPr/>
    </dgm:pt>
    <dgm:pt modelId="{7B89D97F-FC90-4D56-8366-A66F326C19FE}" type="pres">
      <dgm:prSet presAssocID="{4E45DC96-34F8-44AB-B7E9-8E2DD2615A95}" presName="accentRepeatNode" presStyleLbl="solidFgAcc1" presStyleIdx="1" presStyleCnt="6" custScaleX="53005" custScaleY="53005"/>
      <dgm:spPr>
        <a:solidFill>
          <a:schemeClr val="accent6">
            <a:lumMod val="75000"/>
          </a:schemeClr>
        </a:solidFill>
        <a:ln>
          <a:solidFill>
            <a:srgbClr val="005177"/>
          </a:solidFill>
        </a:ln>
      </dgm:spPr>
    </dgm:pt>
    <dgm:pt modelId="{B6253B11-DF09-4AAC-BD8C-516625BF01CC}" type="pres">
      <dgm:prSet presAssocID="{3CE10434-D347-4FFB-9FB6-DEC994F36B79}" presName="text_3" presStyleLbl="node1" presStyleIdx="2" presStyleCnt="6">
        <dgm:presLayoutVars>
          <dgm:bulletEnabled val="1"/>
        </dgm:presLayoutVars>
      </dgm:prSet>
      <dgm:spPr/>
    </dgm:pt>
    <dgm:pt modelId="{244A22D5-4EE2-42C5-BF45-0396821F5182}" type="pres">
      <dgm:prSet presAssocID="{3CE10434-D347-4FFB-9FB6-DEC994F36B79}" presName="accent_3" presStyleCnt="0"/>
      <dgm:spPr/>
    </dgm:pt>
    <dgm:pt modelId="{60BA77C7-5AE1-45B5-91C7-925780B908C2}" type="pres">
      <dgm:prSet presAssocID="{3CE10434-D347-4FFB-9FB6-DEC994F36B79}" presName="accentRepeatNode" presStyleLbl="solidFgAcc1" presStyleIdx="2" presStyleCnt="6" custScaleX="53005" custScaleY="53005"/>
      <dgm:spPr>
        <a:solidFill>
          <a:schemeClr val="accent6"/>
        </a:solidFill>
        <a:ln>
          <a:solidFill>
            <a:srgbClr val="005177"/>
          </a:solidFill>
        </a:ln>
      </dgm:spPr>
    </dgm:pt>
    <dgm:pt modelId="{1CB5DF17-B2AE-487A-B650-3FE96811AD59}" type="pres">
      <dgm:prSet presAssocID="{DF9FE7BB-9CAF-4028-BABC-CE5F9C8AA31D}" presName="text_4" presStyleLbl="node1" presStyleIdx="3" presStyleCnt="6" custLinFactNeighborY="-4876">
        <dgm:presLayoutVars>
          <dgm:bulletEnabled val="1"/>
        </dgm:presLayoutVars>
      </dgm:prSet>
      <dgm:spPr/>
    </dgm:pt>
    <dgm:pt modelId="{F98D65EC-3D5A-48D0-81C2-0408BE6AAED7}" type="pres">
      <dgm:prSet presAssocID="{DF9FE7BB-9CAF-4028-BABC-CE5F9C8AA31D}" presName="accent_4" presStyleCnt="0"/>
      <dgm:spPr/>
    </dgm:pt>
    <dgm:pt modelId="{E490D566-0E47-45AA-9810-120045C37032}" type="pres">
      <dgm:prSet presAssocID="{DF9FE7BB-9CAF-4028-BABC-CE5F9C8AA31D}" presName="accentRepeatNode" presStyleLbl="solidFgAcc1" presStyleIdx="3" presStyleCnt="6" custScaleX="53005" custScaleY="53005"/>
      <dgm:spPr>
        <a:solidFill>
          <a:schemeClr val="accent6">
            <a:lumMod val="60000"/>
            <a:lumOff val="40000"/>
          </a:schemeClr>
        </a:solidFill>
        <a:ln>
          <a:solidFill>
            <a:srgbClr val="005177"/>
          </a:solidFill>
        </a:ln>
      </dgm:spPr>
    </dgm:pt>
    <dgm:pt modelId="{28A28A36-EB3F-4BB6-9F95-B34653E7E80B}" type="pres">
      <dgm:prSet presAssocID="{0BFA7FF4-3BB3-4669-A7D3-BAE28EB56867}" presName="text_5" presStyleLbl="node1" presStyleIdx="4" presStyleCnt="6" custLinFactNeighborY="-7697">
        <dgm:presLayoutVars>
          <dgm:bulletEnabled val="1"/>
        </dgm:presLayoutVars>
      </dgm:prSet>
      <dgm:spPr/>
    </dgm:pt>
    <dgm:pt modelId="{FDB35DF2-126D-4383-A5BD-77AA2D13818D}" type="pres">
      <dgm:prSet presAssocID="{0BFA7FF4-3BB3-4669-A7D3-BAE28EB56867}" presName="accent_5" presStyleCnt="0"/>
      <dgm:spPr/>
    </dgm:pt>
    <dgm:pt modelId="{39CA46CC-960C-4A93-B539-6693AB143299}" type="pres">
      <dgm:prSet presAssocID="{0BFA7FF4-3BB3-4669-A7D3-BAE28EB56867}" presName="accentRepeatNode" presStyleLbl="solidFgAcc1" presStyleIdx="4" presStyleCnt="6" custScaleX="53005" custScaleY="53005"/>
      <dgm:spPr>
        <a:solidFill>
          <a:schemeClr val="accent6">
            <a:lumMod val="40000"/>
            <a:lumOff val="60000"/>
          </a:schemeClr>
        </a:solidFill>
        <a:ln>
          <a:solidFill>
            <a:srgbClr val="005177"/>
          </a:solidFill>
        </a:ln>
      </dgm:spPr>
    </dgm:pt>
    <dgm:pt modelId="{FA78EC25-5531-44A9-A0C4-C70A9FEA2D35}" type="pres">
      <dgm:prSet presAssocID="{F92AE377-E168-4EA1-974E-29CB8BCB4424}" presName="text_6" presStyleLbl="node1" presStyleIdx="5" presStyleCnt="6">
        <dgm:presLayoutVars>
          <dgm:bulletEnabled val="1"/>
        </dgm:presLayoutVars>
      </dgm:prSet>
      <dgm:spPr/>
    </dgm:pt>
    <dgm:pt modelId="{D94B0116-16AF-47DC-9871-62338966A9C3}" type="pres">
      <dgm:prSet presAssocID="{F92AE377-E168-4EA1-974E-29CB8BCB4424}" presName="accent_6" presStyleCnt="0"/>
      <dgm:spPr/>
    </dgm:pt>
    <dgm:pt modelId="{679EF5C7-2339-4B8A-91D8-C6D866F6876D}" type="pres">
      <dgm:prSet presAssocID="{F92AE377-E168-4EA1-974E-29CB8BCB4424}" presName="accentRepeatNode" presStyleLbl="solidFgAcc1" presStyleIdx="5" presStyleCnt="6" custScaleX="53005" custScaleY="53005"/>
      <dgm:spPr>
        <a:solidFill>
          <a:schemeClr val="accent6">
            <a:lumMod val="20000"/>
            <a:lumOff val="80000"/>
          </a:schemeClr>
        </a:solidFill>
        <a:ln>
          <a:solidFill>
            <a:srgbClr val="005177"/>
          </a:solidFill>
        </a:ln>
      </dgm:spPr>
    </dgm:pt>
  </dgm:ptLst>
  <dgm:cxnLst>
    <dgm:cxn modelId="{9710B704-F532-455B-B1DE-FB0F77C3274C}" type="presOf" srcId="{0BFA7FF4-3BB3-4669-A7D3-BAE28EB56867}" destId="{28A28A36-EB3F-4BB6-9F95-B34653E7E80B}" srcOrd="0" destOrd="0" presId="urn:microsoft.com/office/officeart/2008/layout/VerticalCurvedList"/>
    <dgm:cxn modelId="{60B71505-3D63-4A94-BD01-7EC4A1D6DF57}" srcId="{F39F6C88-8C79-419B-A5B9-D0B7077BE018}" destId="{3CE10434-D347-4FFB-9FB6-DEC994F36B79}" srcOrd="2" destOrd="0" parTransId="{8A85CC32-3E97-45EE-9C35-37409BCF6F5F}" sibTransId="{3A0A8BEC-3816-41C6-AFE4-0973B5E0F90D}"/>
    <dgm:cxn modelId="{1327E706-9EC5-45F5-8CB0-8506209C9FD7}" srcId="{F39F6C88-8C79-419B-A5B9-D0B7077BE018}" destId="{4E45DC96-34F8-44AB-B7E9-8E2DD2615A95}" srcOrd="1" destOrd="0" parTransId="{B3CF1A6F-9AE7-4436-9996-6ABC1532D829}" sibTransId="{D2930580-FC3D-4C77-9414-34C598D201AF}"/>
    <dgm:cxn modelId="{97D43407-69D6-4CEA-B8E5-8938F356808D}" srcId="{F39F6C88-8C79-419B-A5B9-D0B7077BE018}" destId="{EBF7B786-412D-4F09-ADA6-4D37EE38FD35}" srcOrd="0" destOrd="0" parTransId="{3D30EE65-0210-496C-A940-9A0111E28823}" sibTransId="{9C24475D-059E-42A1-9145-F91918200D26}"/>
    <dgm:cxn modelId="{C9F1572F-0084-481E-95A3-5F8D12D928EC}" type="presOf" srcId="{9C24475D-059E-42A1-9145-F91918200D26}" destId="{84106D91-7C6B-43C0-9CBB-0B329D2EE3ED}" srcOrd="0" destOrd="0" presId="urn:microsoft.com/office/officeart/2008/layout/VerticalCurvedList"/>
    <dgm:cxn modelId="{406E7C6C-0538-4C23-9B44-B59AD36F4FE0}" srcId="{F39F6C88-8C79-419B-A5B9-D0B7077BE018}" destId="{0BFA7FF4-3BB3-4669-A7D3-BAE28EB56867}" srcOrd="4" destOrd="0" parTransId="{496E3613-7263-46D5-BC63-ED85A84E8180}" sibTransId="{E3ED6757-A422-4397-A265-04559A1A2EB3}"/>
    <dgm:cxn modelId="{75AF1073-7EC1-4AFF-93A1-BB15F694C247}" type="presOf" srcId="{4E45DC96-34F8-44AB-B7E9-8E2DD2615A95}" destId="{F796D6B0-8432-4C66-996C-1BFF09DDC4F3}" srcOrd="0" destOrd="0" presId="urn:microsoft.com/office/officeart/2008/layout/VerticalCurvedList"/>
    <dgm:cxn modelId="{65304B99-6752-4FDE-97E2-B0425D59FFAD}" srcId="{F39F6C88-8C79-419B-A5B9-D0B7077BE018}" destId="{DF9FE7BB-9CAF-4028-BABC-CE5F9C8AA31D}" srcOrd="3" destOrd="0" parTransId="{50FB7F1C-F6A8-4FB9-9ECC-7982A80A89D4}" sibTransId="{E27AC914-821B-4539-9C32-5F3D9C960284}"/>
    <dgm:cxn modelId="{E8007A9B-C635-436D-8FC0-4C0E4539AAC4}" srcId="{F39F6C88-8C79-419B-A5B9-D0B7077BE018}" destId="{F92AE377-E168-4EA1-974E-29CB8BCB4424}" srcOrd="5" destOrd="0" parTransId="{6C46E398-4A20-45BB-9974-C5C45F761929}" sibTransId="{12C8B978-C627-45EC-93A9-038255A95D96}"/>
    <dgm:cxn modelId="{2402CFB2-E8B9-4091-81F9-6B57B9ECB9C9}" type="presOf" srcId="{DF9FE7BB-9CAF-4028-BABC-CE5F9C8AA31D}" destId="{1CB5DF17-B2AE-487A-B650-3FE96811AD59}" srcOrd="0" destOrd="0" presId="urn:microsoft.com/office/officeart/2008/layout/VerticalCurvedList"/>
    <dgm:cxn modelId="{0AE559B7-86F1-49DE-8E9D-D8295B440604}" type="presOf" srcId="{F92AE377-E168-4EA1-974E-29CB8BCB4424}" destId="{FA78EC25-5531-44A9-A0C4-C70A9FEA2D35}" srcOrd="0" destOrd="0" presId="urn:microsoft.com/office/officeart/2008/layout/VerticalCurvedList"/>
    <dgm:cxn modelId="{6157FFDD-C5E1-45E9-B9D3-F859DF97B5A3}" type="presOf" srcId="{F39F6C88-8C79-419B-A5B9-D0B7077BE018}" destId="{7443C5CB-B41C-4806-B0D5-26BEBB0198F9}" srcOrd="0" destOrd="0" presId="urn:microsoft.com/office/officeart/2008/layout/VerticalCurvedList"/>
    <dgm:cxn modelId="{66086BF1-D345-4FEE-AC99-7E755C500DB4}" type="presOf" srcId="{EBF7B786-412D-4F09-ADA6-4D37EE38FD35}" destId="{C7775A69-6CE1-478F-A8AA-A7278F5B29C8}" srcOrd="0" destOrd="0" presId="urn:microsoft.com/office/officeart/2008/layout/VerticalCurvedList"/>
    <dgm:cxn modelId="{5CCF58FE-A64F-497E-85E0-5CA6B2FD5B0A}" type="presOf" srcId="{3CE10434-D347-4FFB-9FB6-DEC994F36B79}" destId="{B6253B11-DF09-4AAC-BD8C-516625BF01CC}" srcOrd="0" destOrd="0" presId="urn:microsoft.com/office/officeart/2008/layout/VerticalCurvedList"/>
    <dgm:cxn modelId="{F1D3BD34-0A7F-431C-8B62-6ABDC5793F72}" type="presParOf" srcId="{7443C5CB-B41C-4806-B0D5-26BEBB0198F9}" destId="{411815ED-271E-479F-8F4C-3E67D6A4E65F}" srcOrd="0" destOrd="0" presId="urn:microsoft.com/office/officeart/2008/layout/VerticalCurvedList"/>
    <dgm:cxn modelId="{FC4690C1-747E-4FE9-9EEC-70F19F8F317D}" type="presParOf" srcId="{411815ED-271E-479F-8F4C-3E67D6A4E65F}" destId="{0C532425-CF46-4C5C-A489-F107BDF04D03}" srcOrd="0" destOrd="0" presId="urn:microsoft.com/office/officeart/2008/layout/VerticalCurvedList"/>
    <dgm:cxn modelId="{C9456896-1E40-4A1A-A260-238AC018D31B}" type="presParOf" srcId="{0C532425-CF46-4C5C-A489-F107BDF04D03}" destId="{9E9142F1-8648-484C-A25A-14E2C2757DC7}" srcOrd="0" destOrd="0" presId="urn:microsoft.com/office/officeart/2008/layout/VerticalCurvedList"/>
    <dgm:cxn modelId="{977184BE-1A1B-4F6B-9CB1-E633307EB1A3}" type="presParOf" srcId="{0C532425-CF46-4C5C-A489-F107BDF04D03}" destId="{84106D91-7C6B-43C0-9CBB-0B329D2EE3ED}" srcOrd="1" destOrd="0" presId="urn:microsoft.com/office/officeart/2008/layout/VerticalCurvedList"/>
    <dgm:cxn modelId="{1E6F6315-570E-4061-B700-A2A6A497A8CC}" type="presParOf" srcId="{0C532425-CF46-4C5C-A489-F107BDF04D03}" destId="{4CC6CC48-1C4E-4D0A-B4F1-075D94E60631}" srcOrd="2" destOrd="0" presId="urn:microsoft.com/office/officeart/2008/layout/VerticalCurvedList"/>
    <dgm:cxn modelId="{A0A3CF62-D03C-401C-915E-7999AE3B603B}" type="presParOf" srcId="{0C532425-CF46-4C5C-A489-F107BDF04D03}" destId="{2986669D-E038-47C6-8CA3-B316FA9370CC}" srcOrd="3" destOrd="0" presId="urn:microsoft.com/office/officeart/2008/layout/VerticalCurvedList"/>
    <dgm:cxn modelId="{9E353783-B833-44EF-8992-E09A2C5776D9}" type="presParOf" srcId="{411815ED-271E-479F-8F4C-3E67D6A4E65F}" destId="{C7775A69-6CE1-478F-A8AA-A7278F5B29C8}" srcOrd="1" destOrd="0" presId="urn:microsoft.com/office/officeart/2008/layout/VerticalCurvedList"/>
    <dgm:cxn modelId="{DB2B216C-B087-45EE-9497-CE85F7EF451C}" type="presParOf" srcId="{411815ED-271E-479F-8F4C-3E67D6A4E65F}" destId="{948EEF57-A98C-411E-BFAF-F8DFC1DD7D0F}" srcOrd="2" destOrd="0" presId="urn:microsoft.com/office/officeart/2008/layout/VerticalCurvedList"/>
    <dgm:cxn modelId="{BB1613BC-7E45-467F-B1D0-A4621EF28AD9}" type="presParOf" srcId="{948EEF57-A98C-411E-BFAF-F8DFC1DD7D0F}" destId="{30F30E58-5C39-4765-A438-D3FEC71AA51C}" srcOrd="0" destOrd="0" presId="urn:microsoft.com/office/officeart/2008/layout/VerticalCurvedList"/>
    <dgm:cxn modelId="{5365C950-9684-480F-B9A0-791D2DE08639}" type="presParOf" srcId="{411815ED-271E-479F-8F4C-3E67D6A4E65F}" destId="{F796D6B0-8432-4C66-996C-1BFF09DDC4F3}" srcOrd="3" destOrd="0" presId="urn:microsoft.com/office/officeart/2008/layout/VerticalCurvedList"/>
    <dgm:cxn modelId="{0D14F9B2-DC43-452E-88C3-C95A769DB1A3}" type="presParOf" srcId="{411815ED-271E-479F-8F4C-3E67D6A4E65F}" destId="{C7C686B2-E309-4457-B7D6-8240DC9C19CB}" srcOrd="4" destOrd="0" presId="urn:microsoft.com/office/officeart/2008/layout/VerticalCurvedList"/>
    <dgm:cxn modelId="{BDA86E85-38BB-433A-B6EE-3733CD9F65E5}" type="presParOf" srcId="{C7C686B2-E309-4457-B7D6-8240DC9C19CB}" destId="{7B89D97F-FC90-4D56-8366-A66F326C19FE}" srcOrd="0" destOrd="0" presId="urn:microsoft.com/office/officeart/2008/layout/VerticalCurvedList"/>
    <dgm:cxn modelId="{ECA311F5-0F45-48A2-BD43-084526F27B99}" type="presParOf" srcId="{411815ED-271E-479F-8F4C-3E67D6A4E65F}" destId="{B6253B11-DF09-4AAC-BD8C-516625BF01CC}" srcOrd="5" destOrd="0" presId="urn:microsoft.com/office/officeart/2008/layout/VerticalCurvedList"/>
    <dgm:cxn modelId="{421E9610-27E2-413F-8FB9-9CC6803AB6A5}" type="presParOf" srcId="{411815ED-271E-479F-8F4C-3E67D6A4E65F}" destId="{244A22D5-4EE2-42C5-BF45-0396821F5182}" srcOrd="6" destOrd="0" presId="urn:microsoft.com/office/officeart/2008/layout/VerticalCurvedList"/>
    <dgm:cxn modelId="{D3EDF5FB-F5D7-486A-83FB-A8B057E99179}" type="presParOf" srcId="{244A22D5-4EE2-42C5-BF45-0396821F5182}" destId="{60BA77C7-5AE1-45B5-91C7-925780B908C2}" srcOrd="0" destOrd="0" presId="urn:microsoft.com/office/officeart/2008/layout/VerticalCurvedList"/>
    <dgm:cxn modelId="{63468DCB-5014-4D43-AF1D-1CD5B3B1DE8D}" type="presParOf" srcId="{411815ED-271E-479F-8F4C-3E67D6A4E65F}" destId="{1CB5DF17-B2AE-487A-B650-3FE96811AD59}" srcOrd="7" destOrd="0" presId="urn:microsoft.com/office/officeart/2008/layout/VerticalCurvedList"/>
    <dgm:cxn modelId="{944294CE-0DBA-4106-9E44-FF97F1047823}" type="presParOf" srcId="{411815ED-271E-479F-8F4C-3E67D6A4E65F}" destId="{F98D65EC-3D5A-48D0-81C2-0408BE6AAED7}" srcOrd="8" destOrd="0" presId="urn:microsoft.com/office/officeart/2008/layout/VerticalCurvedList"/>
    <dgm:cxn modelId="{4DF9E398-49DA-4856-83C2-C662E3A91D9A}" type="presParOf" srcId="{F98D65EC-3D5A-48D0-81C2-0408BE6AAED7}" destId="{E490D566-0E47-45AA-9810-120045C37032}" srcOrd="0" destOrd="0" presId="urn:microsoft.com/office/officeart/2008/layout/VerticalCurvedList"/>
    <dgm:cxn modelId="{A4E9F7D6-E379-4911-AA15-19C8791C0A9E}" type="presParOf" srcId="{411815ED-271E-479F-8F4C-3E67D6A4E65F}" destId="{28A28A36-EB3F-4BB6-9F95-B34653E7E80B}" srcOrd="9" destOrd="0" presId="urn:microsoft.com/office/officeart/2008/layout/VerticalCurvedList"/>
    <dgm:cxn modelId="{32A9F066-9498-49E6-9482-E61541A55DFC}" type="presParOf" srcId="{411815ED-271E-479F-8F4C-3E67D6A4E65F}" destId="{FDB35DF2-126D-4383-A5BD-77AA2D13818D}" srcOrd="10" destOrd="0" presId="urn:microsoft.com/office/officeart/2008/layout/VerticalCurvedList"/>
    <dgm:cxn modelId="{34D3BEF8-F092-4CBF-83A9-E2E543448087}" type="presParOf" srcId="{FDB35DF2-126D-4383-A5BD-77AA2D13818D}" destId="{39CA46CC-960C-4A93-B539-6693AB143299}" srcOrd="0" destOrd="0" presId="urn:microsoft.com/office/officeart/2008/layout/VerticalCurvedList"/>
    <dgm:cxn modelId="{1731F4C1-6FD5-4300-AA59-BF46BCC6D6AE}" type="presParOf" srcId="{411815ED-271E-479F-8F4C-3E67D6A4E65F}" destId="{FA78EC25-5531-44A9-A0C4-C70A9FEA2D35}" srcOrd="11" destOrd="0" presId="urn:microsoft.com/office/officeart/2008/layout/VerticalCurvedList"/>
    <dgm:cxn modelId="{436BFC73-765D-43CE-9394-8F198F67EA1C}" type="presParOf" srcId="{411815ED-271E-479F-8F4C-3E67D6A4E65F}" destId="{D94B0116-16AF-47DC-9871-62338966A9C3}" srcOrd="12" destOrd="0" presId="urn:microsoft.com/office/officeart/2008/layout/VerticalCurvedList"/>
    <dgm:cxn modelId="{928B7230-D15E-4BD8-A848-F74D70C1FD94}" type="presParOf" srcId="{D94B0116-16AF-47DC-9871-62338966A9C3}" destId="{679EF5C7-2339-4B8A-91D8-C6D866F687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06D91-7C6B-43C0-9CBB-0B329D2EE3ED}">
      <dsp:nvSpPr>
        <dsp:cNvPr id="0" name=""/>
        <dsp:cNvSpPr/>
      </dsp:nvSpPr>
      <dsp:spPr>
        <a:xfrm>
          <a:off x="-6503174" y="-877909"/>
          <a:ext cx="7819053" cy="7819053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solidFill>
          <a:srgbClr val="005177"/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75A69-6CE1-478F-A8AA-A7278F5B29C8}">
      <dsp:nvSpPr>
        <dsp:cNvPr id="0" name=""/>
        <dsp:cNvSpPr/>
      </dsp:nvSpPr>
      <dsp:spPr>
        <a:xfrm>
          <a:off x="498789" y="328539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Finished FY 2019 with revenue surpluses</a:t>
          </a:r>
        </a:p>
      </dsp:txBody>
      <dsp:txXfrm>
        <a:off x="498789" y="328539"/>
        <a:ext cx="7117397" cy="656828"/>
      </dsp:txXfrm>
    </dsp:sp>
    <dsp:sp modelId="{30F30E58-5C39-4765-A438-D3FEC71AA51C}">
      <dsp:nvSpPr>
        <dsp:cNvPr id="0" name=""/>
        <dsp:cNvSpPr/>
      </dsp:nvSpPr>
      <dsp:spPr>
        <a:xfrm>
          <a:off x="281194" y="439358"/>
          <a:ext cx="435190" cy="435190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D6B0-8432-4C66-996C-1BFF09DDC4F3}">
      <dsp:nvSpPr>
        <dsp:cNvPr id="0" name=""/>
        <dsp:cNvSpPr/>
      </dsp:nvSpPr>
      <dsp:spPr>
        <a:xfrm>
          <a:off x="1039076" y="1313657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Rainy day funds at highest levels</a:t>
          </a:r>
        </a:p>
      </dsp:txBody>
      <dsp:txXfrm>
        <a:off x="1039076" y="1313657"/>
        <a:ext cx="6577110" cy="656828"/>
      </dsp:txXfrm>
    </dsp:sp>
    <dsp:sp modelId="{7B89D97F-FC90-4D56-8366-A66F326C19FE}">
      <dsp:nvSpPr>
        <dsp:cNvPr id="0" name=""/>
        <dsp:cNvSpPr/>
      </dsp:nvSpPr>
      <dsp:spPr>
        <a:xfrm>
          <a:off x="821481" y="1424476"/>
          <a:ext cx="435190" cy="43519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53B11-DF09-4AAC-BD8C-516625BF01CC}">
      <dsp:nvSpPr>
        <dsp:cNvPr id="0" name=""/>
        <dsp:cNvSpPr/>
      </dsp:nvSpPr>
      <dsp:spPr>
        <a:xfrm>
          <a:off x="1286135" y="2128512"/>
          <a:ext cx="6330051" cy="99735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FY 2020 budgets include another year of modest spending growth</a:t>
          </a:r>
        </a:p>
      </dsp:txBody>
      <dsp:txXfrm>
        <a:off x="1286135" y="2128512"/>
        <a:ext cx="6330051" cy="997355"/>
      </dsp:txXfrm>
    </dsp:sp>
    <dsp:sp modelId="{60BA77C7-5AE1-45B5-91C7-925780B908C2}">
      <dsp:nvSpPr>
        <dsp:cNvPr id="0" name=""/>
        <dsp:cNvSpPr/>
      </dsp:nvSpPr>
      <dsp:spPr>
        <a:xfrm>
          <a:off x="1068540" y="2409595"/>
          <a:ext cx="435190" cy="43519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5DF17-B2AE-487A-B650-3FE96811AD59}">
      <dsp:nvSpPr>
        <dsp:cNvPr id="0" name=""/>
        <dsp:cNvSpPr/>
      </dsp:nvSpPr>
      <dsp:spPr>
        <a:xfrm>
          <a:off x="1286135" y="3251243"/>
          <a:ext cx="6330051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K-12 and Higher Ed – usually big gainers in good times</a:t>
          </a:r>
        </a:p>
      </dsp:txBody>
      <dsp:txXfrm>
        <a:off x="1286135" y="3251243"/>
        <a:ext cx="6330051" cy="656828"/>
      </dsp:txXfrm>
    </dsp:sp>
    <dsp:sp modelId="{E490D566-0E47-45AA-9810-120045C37032}">
      <dsp:nvSpPr>
        <dsp:cNvPr id="0" name=""/>
        <dsp:cNvSpPr/>
      </dsp:nvSpPr>
      <dsp:spPr>
        <a:xfrm>
          <a:off x="1068540" y="3394089"/>
          <a:ext cx="435190" cy="43519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28A36-EB3F-4BB6-9F95-B34653E7E80B}">
      <dsp:nvSpPr>
        <dsp:cNvPr id="0" name=""/>
        <dsp:cNvSpPr/>
      </dsp:nvSpPr>
      <dsp:spPr>
        <a:xfrm>
          <a:off x="1039076" y="4217832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Cautionary tale: preparing for the next downturn</a:t>
          </a:r>
        </a:p>
      </dsp:txBody>
      <dsp:txXfrm>
        <a:off x="1039076" y="4217832"/>
        <a:ext cx="6577110" cy="656828"/>
      </dsp:txXfrm>
    </dsp:sp>
    <dsp:sp modelId="{39CA46CC-960C-4A93-B539-6693AB143299}">
      <dsp:nvSpPr>
        <dsp:cNvPr id="0" name=""/>
        <dsp:cNvSpPr/>
      </dsp:nvSpPr>
      <dsp:spPr>
        <a:xfrm>
          <a:off x="821481" y="4379208"/>
          <a:ext cx="435190" cy="43519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8EC25-5531-44A9-A0C4-C70A9FEA2D35}">
      <dsp:nvSpPr>
        <dsp:cNvPr id="0" name=""/>
        <dsp:cNvSpPr/>
      </dsp:nvSpPr>
      <dsp:spPr>
        <a:xfrm>
          <a:off x="498789" y="5253507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Long term challenges: pensions and retiree health liabilities; infrastructure and transportation demands</a:t>
          </a:r>
        </a:p>
      </dsp:txBody>
      <dsp:txXfrm>
        <a:off x="498789" y="5253507"/>
        <a:ext cx="7117397" cy="656828"/>
      </dsp:txXfrm>
    </dsp:sp>
    <dsp:sp modelId="{679EF5C7-2339-4B8A-91D8-C6D866F6876D}">
      <dsp:nvSpPr>
        <dsp:cNvPr id="0" name=""/>
        <dsp:cNvSpPr/>
      </dsp:nvSpPr>
      <dsp:spPr>
        <a:xfrm>
          <a:off x="281194" y="5364326"/>
          <a:ext cx="435190" cy="43519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06D91-7C6B-43C0-9CBB-0B329D2EE3ED}">
      <dsp:nvSpPr>
        <dsp:cNvPr id="0" name=""/>
        <dsp:cNvSpPr/>
      </dsp:nvSpPr>
      <dsp:spPr>
        <a:xfrm>
          <a:off x="-6503174" y="-877909"/>
          <a:ext cx="7819053" cy="7819053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75A69-6CE1-478F-A8AA-A7278F5B29C8}">
      <dsp:nvSpPr>
        <dsp:cNvPr id="0" name=""/>
        <dsp:cNvSpPr/>
      </dsp:nvSpPr>
      <dsp:spPr>
        <a:xfrm>
          <a:off x="498789" y="328539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All sources of revenue being impacted by COVID-19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Personal income, sales, corporate income, motor fuel, gaming</a:t>
          </a:r>
        </a:p>
      </dsp:txBody>
      <dsp:txXfrm>
        <a:off x="498789" y="328539"/>
        <a:ext cx="7117397" cy="656828"/>
      </dsp:txXfrm>
    </dsp:sp>
    <dsp:sp modelId="{30F30E58-5C39-4765-A438-D3FEC71AA51C}">
      <dsp:nvSpPr>
        <dsp:cNvPr id="0" name=""/>
        <dsp:cNvSpPr/>
      </dsp:nvSpPr>
      <dsp:spPr>
        <a:xfrm>
          <a:off x="281194" y="439358"/>
          <a:ext cx="435190" cy="435190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D6B0-8432-4C66-996C-1BFF09DDC4F3}">
      <dsp:nvSpPr>
        <dsp:cNvPr id="0" name=""/>
        <dsp:cNvSpPr/>
      </dsp:nvSpPr>
      <dsp:spPr>
        <a:xfrm>
          <a:off x="1039076" y="1313657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Impacting states in different ways and different magnitude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E.g. oil producing states; tourism; manufacturing</a:t>
          </a:r>
        </a:p>
      </dsp:txBody>
      <dsp:txXfrm>
        <a:off x="1039076" y="1313657"/>
        <a:ext cx="6577110" cy="656828"/>
      </dsp:txXfrm>
    </dsp:sp>
    <dsp:sp modelId="{7B89D97F-FC90-4D56-8366-A66F326C19FE}">
      <dsp:nvSpPr>
        <dsp:cNvPr id="0" name=""/>
        <dsp:cNvSpPr/>
      </dsp:nvSpPr>
      <dsp:spPr>
        <a:xfrm>
          <a:off x="821481" y="1424476"/>
          <a:ext cx="435190" cy="43519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53B11-DF09-4AAC-BD8C-516625BF01CC}">
      <dsp:nvSpPr>
        <dsp:cNvPr id="0" name=""/>
        <dsp:cNvSpPr/>
      </dsp:nvSpPr>
      <dsp:spPr>
        <a:xfrm>
          <a:off x="1286135" y="2128512"/>
          <a:ext cx="6330051" cy="99735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Different than other recessions – public health emergency and sharp economic declines</a:t>
          </a:r>
        </a:p>
      </dsp:txBody>
      <dsp:txXfrm>
        <a:off x="1286135" y="2128512"/>
        <a:ext cx="6330051" cy="997355"/>
      </dsp:txXfrm>
    </dsp:sp>
    <dsp:sp modelId="{60BA77C7-5AE1-45B5-91C7-925780B908C2}">
      <dsp:nvSpPr>
        <dsp:cNvPr id="0" name=""/>
        <dsp:cNvSpPr/>
      </dsp:nvSpPr>
      <dsp:spPr>
        <a:xfrm>
          <a:off x="1068540" y="2409595"/>
          <a:ext cx="435190" cy="43519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5DF17-B2AE-487A-B650-3FE96811AD59}">
      <dsp:nvSpPr>
        <dsp:cNvPr id="0" name=""/>
        <dsp:cNvSpPr/>
      </dsp:nvSpPr>
      <dsp:spPr>
        <a:xfrm>
          <a:off x="1286135" y="3251243"/>
          <a:ext cx="6330051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are facing both increased spending demands and significant revenue declines</a:t>
          </a:r>
        </a:p>
      </dsp:txBody>
      <dsp:txXfrm>
        <a:off x="1286135" y="3251243"/>
        <a:ext cx="6330051" cy="656828"/>
      </dsp:txXfrm>
    </dsp:sp>
    <dsp:sp modelId="{E490D566-0E47-45AA-9810-120045C37032}">
      <dsp:nvSpPr>
        <dsp:cNvPr id="0" name=""/>
        <dsp:cNvSpPr/>
      </dsp:nvSpPr>
      <dsp:spPr>
        <a:xfrm>
          <a:off x="1068540" y="3394089"/>
          <a:ext cx="435190" cy="43519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28A36-EB3F-4BB6-9F95-B34653E7E80B}">
      <dsp:nvSpPr>
        <dsp:cNvPr id="0" name=""/>
        <dsp:cNvSpPr/>
      </dsp:nvSpPr>
      <dsp:spPr>
        <a:xfrm>
          <a:off x="1039076" y="4217832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have begun revising revenue forecasts</a:t>
          </a:r>
        </a:p>
      </dsp:txBody>
      <dsp:txXfrm>
        <a:off x="1039076" y="4217832"/>
        <a:ext cx="6577110" cy="656828"/>
      </dsp:txXfrm>
    </dsp:sp>
    <dsp:sp modelId="{39CA46CC-960C-4A93-B539-6693AB143299}">
      <dsp:nvSpPr>
        <dsp:cNvPr id="0" name=""/>
        <dsp:cNvSpPr/>
      </dsp:nvSpPr>
      <dsp:spPr>
        <a:xfrm>
          <a:off x="821481" y="4379208"/>
          <a:ext cx="435190" cy="43519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8EC25-5531-44A9-A0C4-C70A9FEA2D35}">
      <dsp:nvSpPr>
        <dsp:cNvPr id="0" name=""/>
        <dsp:cNvSpPr/>
      </dsp:nvSpPr>
      <dsp:spPr>
        <a:xfrm>
          <a:off x="498789" y="5253507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are beginning to estimate the size of budget gaps</a:t>
          </a:r>
        </a:p>
      </dsp:txBody>
      <dsp:txXfrm>
        <a:off x="498789" y="5253507"/>
        <a:ext cx="7117397" cy="656828"/>
      </dsp:txXfrm>
    </dsp:sp>
    <dsp:sp modelId="{679EF5C7-2339-4B8A-91D8-C6D866F6876D}">
      <dsp:nvSpPr>
        <dsp:cNvPr id="0" name=""/>
        <dsp:cNvSpPr/>
      </dsp:nvSpPr>
      <dsp:spPr>
        <a:xfrm>
          <a:off x="281194" y="5364326"/>
          <a:ext cx="435190" cy="43519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06D91-7C6B-43C0-9CBB-0B329D2EE3ED}">
      <dsp:nvSpPr>
        <dsp:cNvPr id="0" name=""/>
        <dsp:cNvSpPr/>
      </dsp:nvSpPr>
      <dsp:spPr>
        <a:xfrm>
          <a:off x="-6503174" y="-877909"/>
          <a:ext cx="7819053" cy="7819053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solidFill>
          <a:srgbClr val="005177"/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75A69-6CE1-478F-A8AA-A7278F5B29C8}">
      <dsp:nvSpPr>
        <dsp:cNvPr id="0" name=""/>
        <dsp:cNvSpPr/>
      </dsp:nvSpPr>
      <dsp:spPr>
        <a:xfrm>
          <a:off x="498789" y="328539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will continue to respond to increased spending demands from the coronavirus</a:t>
          </a:r>
        </a:p>
      </dsp:txBody>
      <dsp:txXfrm>
        <a:off x="498789" y="328539"/>
        <a:ext cx="7117397" cy="656828"/>
      </dsp:txXfrm>
    </dsp:sp>
    <dsp:sp modelId="{30F30E58-5C39-4765-A438-D3FEC71AA51C}">
      <dsp:nvSpPr>
        <dsp:cNvPr id="0" name=""/>
        <dsp:cNvSpPr/>
      </dsp:nvSpPr>
      <dsp:spPr>
        <a:xfrm>
          <a:off x="281194" y="439358"/>
          <a:ext cx="435190" cy="435190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D6B0-8432-4C66-996C-1BFF09DDC4F3}">
      <dsp:nvSpPr>
        <dsp:cNvPr id="0" name=""/>
        <dsp:cNvSpPr/>
      </dsp:nvSpPr>
      <dsp:spPr>
        <a:xfrm>
          <a:off x="1039076" y="1313657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Will </a:t>
          </a: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actions to ensure fiscal 2020 budgets are balanced</a:t>
          </a:r>
        </a:p>
      </dsp:txBody>
      <dsp:txXfrm>
        <a:off x="1039076" y="1313657"/>
        <a:ext cx="6577110" cy="656828"/>
      </dsp:txXfrm>
    </dsp:sp>
    <dsp:sp modelId="{7B89D97F-FC90-4D56-8366-A66F326C19FE}">
      <dsp:nvSpPr>
        <dsp:cNvPr id="0" name=""/>
        <dsp:cNvSpPr/>
      </dsp:nvSpPr>
      <dsp:spPr>
        <a:xfrm>
          <a:off x="821481" y="1424476"/>
          <a:ext cx="435190" cy="43519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53B11-DF09-4AAC-BD8C-516625BF01CC}">
      <dsp:nvSpPr>
        <dsp:cNvPr id="0" name=""/>
        <dsp:cNvSpPr/>
      </dsp:nvSpPr>
      <dsp:spPr>
        <a:xfrm>
          <a:off x="1286135" y="2298775"/>
          <a:ext cx="6330051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Adjusting revenue forecasts for fiscal 2021</a:t>
          </a:r>
        </a:p>
      </dsp:txBody>
      <dsp:txXfrm>
        <a:off x="1286135" y="2298775"/>
        <a:ext cx="6330051" cy="656828"/>
      </dsp:txXfrm>
    </dsp:sp>
    <dsp:sp modelId="{60BA77C7-5AE1-45B5-91C7-925780B908C2}">
      <dsp:nvSpPr>
        <dsp:cNvPr id="0" name=""/>
        <dsp:cNvSpPr/>
      </dsp:nvSpPr>
      <dsp:spPr>
        <a:xfrm>
          <a:off x="1068540" y="2409595"/>
          <a:ext cx="435190" cy="43519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5DF17-B2AE-487A-B650-3FE96811AD59}">
      <dsp:nvSpPr>
        <dsp:cNvPr id="0" name=""/>
        <dsp:cNvSpPr/>
      </dsp:nvSpPr>
      <dsp:spPr>
        <a:xfrm>
          <a:off x="1286135" y="3251243"/>
          <a:ext cx="6330051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Fiscal 2021 budgets will continue to be revised, including after enactment</a:t>
          </a:r>
        </a:p>
      </dsp:txBody>
      <dsp:txXfrm>
        <a:off x="1286135" y="3251243"/>
        <a:ext cx="6330051" cy="656828"/>
      </dsp:txXfrm>
    </dsp:sp>
    <dsp:sp modelId="{E490D566-0E47-45AA-9810-120045C37032}">
      <dsp:nvSpPr>
        <dsp:cNvPr id="0" name=""/>
        <dsp:cNvSpPr/>
      </dsp:nvSpPr>
      <dsp:spPr>
        <a:xfrm>
          <a:off x="1068540" y="3394089"/>
          <a:ext cx="435190" cy="43519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28A36-EB3F-4BB6-9F95-B34653E7E80B}">
      <dsp:nvSpPr>
        <dsp:cNvPr id="0" name=""/>
        <dsp:cNvSpPr/>
      </dsp:nvSpPr>
      <dsp:spPr>
        <a:xfrm>
          <a:off x="1039076" y="4217832"/>
          <a:ext cx="6577110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Question of how much federal aid and how flexible</a:t>
          </a:r>
        </a:p>
      </dsp:txBody>
      <dsp:txXfrm>
        <a:off x="1039076" y="4217832"/>
        <a:ext cx="6577110" cy="656828"/>
      </dsp:txXfrm>
    </dsp:sp>
    <dsp:sp modelId="{39CA46CC-960C-4A93-B539-6693AB143299}">
      <dsp:nvSpPr>
        <dsp:cNvPr id="0" name=""/>
        <dsp:cNvSpPr/>
      </dsp:nvSpPr>
      <dsp:spPr>
        <a:xfrm>
          <a:off x="821481" y="4379208"/>
          <a:ext cx="435190" cy="43519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8EC25-5531-44A9-A0C4-C70A9FEA2D35}">
      <dsp:nvSpPr>
        <dsp:cNvPr id="0" name=""/>
        <dsp:cNvSpPr/>
      </dsp:nvSpPr>
      <dsp:spPr>
        <a:xfrm>
          <a:off x="498789" y="5253507"/>
          <a:ext cx="7117397" cy="6568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5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States will likely face impact of COVID-19 for many years to come</a:t>
          </a:r>
        </a:p>
      </dsp:txBody>
      <dsp:txXfrm>
        <a:off x="498789" y="5253507"/>
        <a:ext cx="7117397" cy="656828"/>
      </dsp:txXfrm>
    </dsp:sp>
    <dsp:sp modelId="{679EF5C7-2339-4B8A-91D8-C6D866F6876D}">
      <dsp:nvSpPr>
        <dsp:cNvPr id="0" name=""/>
        <dsp:cNvSpPr/>
      </dsp:nvSpPr>
      <dsp:spPr>
        <a:xfrm>
          <a:off x="281194" y="5364326"/>
          <a:ext cx="435190" cy="43519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00517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0.05152</cdr:x>
      <cdr:y>0.42339</cdr:y>
    </cdr:from>
    <cdr:to>
      <cdr:x>0.97812</cdr:x>
      <cdr:y>0.42339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BE11CE5-1F2F-4402-95A7-00D27803B873}"/>
            </a:ext>
          </a:extLst>
        </cdr:cNvPr>
        <cdr:cNvCxnSpPr/>
      </cdr:nvCxnSpPr>
      <cdr:spPr>
        <a:xfrm xmlns:a="http://schemas.openxmlformats.org/drawingml/2006/main">
          <a:off x="443551" y="1699276"/>
          <a:ext cx="7976860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1E27E4-19DC-4DB1-B451-43901D31D5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C15F4-1414-4A24-8AFD-9ECC44E2A3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37AB3A2C-1E71-4E9B-BA0D-B6069D338BF4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2ABAF-59E5-4B9D-9B83-91DD4114DF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FF3B5-8C4C-4820-906F-195B38DAD2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241CAA3E-B5E6-4986-BBF7-13E14FD602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26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B5784135-2D0E-407E-A8DD-0EAC06D27704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5EB19B7B-DFDD-41F4-A2D0-EC8A8B4EED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878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states reported making mid-year budget cuts due to a revenue shortfall in FY 2019, with just 3 states approving modest net reductions for other reasons #</a:t>
            </a:r>
            <a:r>
              <a:rPr lang="en-US" err="1"/>
              <a:t>fiscalsurvey</a:t>
            </a:r>
            <a:r>
              <a:rPr lang="en-US"/>
              <a:t> bit.ly/2gF7ael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D2BAF-D6EC-487F-833C-ADA302F015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BB7AA5EC-3045-42FB-85A6-2F2706F03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11672" b="2183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C79B1AB9-3A78-4527-991C-EFD7587386B4}"/>
              </a:ext>
            </a:extLst>
          </p:cNvPr>
          <p:cNvSpPr/>
          <p:nvPr userDrawn="1"/>
        </p:nvSpPr>
        <p:spPr>
          <a:xfrm rot="16200000" flipV="1">
            <a:off x="-74453" y="83972"/>
            <a:ext cx="6857999" cy="6690049"/>
          </a:xfrm>
          <a:prstGeom prst="flowChartManualInpu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3F5BAF-0EC0-4BDE-B879-DD33B750F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07" y="2351672"/>
            <a:ext cx="5290456" cy="7437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AECDF-7DA4-44A9-A938-FD5820D84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08" y="522549"/>
            <a:ext cx="5290456" cy="1369201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81A97-0709-4D47-AD45-9091102444DD}"/>
              </a:ext>
            </a:extLst>
          </p:cNvPr>
          <p:cNvCxnSpPr>
            <a:cxnSpLocks/>
          </p:cNvCxnSpPr>
          <p:nvPr userDrawn="1"/>
        </p:nvCxnSpPr>
        <p:spPr>
          <a:xfrm>
            <a:off x="550507" y="2117063"/>
            <a:ext cx="5290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6EA0889-DD32-4C79-B094-3089C8F3A2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7" y="4634234"/>
            <a:ext cx="2306923" cy="6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D64D1342-4CEF-4599-A702-7E5591B5C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075" y="1073574"/>
            <a:ext cx="3446834" cy="9066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41CF3D23-DCF0-43BD-8E07-3476CB8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95698" y="1073575"/>
            <a:ext cx="3446839" cy="9066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93EAEA2C-7261-4989-A5BA-98EE9FA88B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073" y="4109811"/>
            <a:ext cx="3446834" cy="9066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F77317C1-E5A9-4495-A661-C8A04AE1B4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95698" y="4109811"/>
            <a:ext cx="3446837" cy="9066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Rectángulo redondeado 47">
            <a:extLst>
              <a:ext uri="{FF2B5EF4-FFF2-40B4-BE49-F238E27FC236}">
                <a16:creationId xmlns:a16="http://schemas.microsoft.com/office/drawing/2014/main" id="{DA78D287-AA1B-4FB5-BC5B-CFD3EE99BB71}"/>
              </a:ext>
            </a:extLst>
          </p:cNvPr>
          <p:cNvSpPr/>
          <p:nvPr userDrawn="1"/>
        </p:nvSpPr>
        <p:spPr>
          <a:xfrm>
            <a:off x="5753200" y="830826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D7164E-EC8F-4204-81A8-8DA54D5D6AE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42804" y="1442253"/>
            <a:ext cx="2921000" cy="266700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Rectángulo redondeado 47">
            <a:extLst>
              <a:ext uri="{FF2B5EF4-FFF2-40B4-BE49-F238E27FC236}">
                <a16:creationId xmlns:a16="http://schemas.microsoft.com/office/drawing/2014/main" id="{763CE69A-E7A1-4EB7-80F5-7058D316AB61}"/>
              </a:ext>
            </a:extLst>
          </p:cNvPr>
          <p:cNvSpPr/>
          <p:nvPr userDrawn="1"/>
        </p:nvSpPr>
        <p:spPr>
          <a:xfrm>
            <a:off x="5753200" y="5527456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solidFill>
                <a:schemeClr val="accent6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B188D-E64D-472D-9FB3-26BDA49925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43400" y="4109811"/>
            <a:ext cx="2921000" cy="11525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National Economic</a:t>
            </a:r>
            <a:br>
              <a:rPr lang="en-US" dirty="0"/>
            </a:br>
            <a:r>
              <a:rPr lang="en-US" dirty="0"/>
              <a:t>Indicators</a:t>
            </a:r>
          </a:p>
        </p:txBody>
      </p:sp>
      <p:sp>
        <p:nvSpPr>
          <p:cNvPr id="39" name="Rectángulo redondeado 47">
            <a:extLst>
              <a:ext uri="{FF2B5EF4-FFF2-40B4-BE49-F238E27FC236}">
                <a16:creationId xmlns:a16="http://schemas.microsoft.com/office/drawing/2014/main" id="{C61E9052-2A38-4BEB-AE1F-C875C470A2D6}"/>
              </a:ext>
            </a:extLst>
          </p:cNvPr>
          <p:cNvSpPr/>
          <p:nvPr userDrawn="1"/>
        </p:nvSpPr>
        <p:spPr>
          <a:xfrm rot="5400000">
            <a:off x="3855091" y="3112522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40" name="Rectángulo redondeado 47">
            <a:extLst>
              <a:ext uri="{FF2B5EF4-FFF2-40B4-BE49-F238E27FC236}">
                <a16:creationId xmlns:a16="http://schemas.microsoft.com/office/drawing/2014/main" id="{528D1D7D-ACE9-434B-B126-B986A41322B0}"/>
              </a:ext>
            </a:extLst>
          </p:cNvPr>
          <p:cNvSpPr/>
          <p:nvPr userDrawn="1"/>
        </p:nvSpPr>
        <p:spPr>
          <a:xfrm rot="5400000">
            <a:off x="7651308" y="3112522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5ECBF1D-74BC-4491-B11D-8912962BDF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6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8B6E5F-88F9-4333-B811-A486B997422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95300" y="3567112"/>
            <a:ext cx="3782050" cy="1216851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i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CBF7F4-CCCA-4DAC-9FBA-14A3E213AE5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86300" y="466725"/>
            <a:ext cx="7086600" cy="5572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C012D-DC4B-4330-93C0-314920E98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6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56B6A-C25C-4DE2-9D74-5FC16CC6386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-57486" y="0"/>
            <a:ext cx="4684904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8B6E5F-88F9-4333-B811-A486B997422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93941" y="703839"/>
            <a:ext cx="3782050" cy="1216851"/>
          </a:xfr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CBF7F4-CCCA-4DAC-9FBA-14A3E213AE5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27418" y="0"/>
            <a:ext cx="756458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CAB101-E9CA-41DF-99AB-BD64E5BFB04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93941" y="2016104"/>
            <a:ext cx="3782050" cy="450006"/>
          </a:xfr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5866FB-0336-414D-AB3B-0185B3795F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5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05FED3AE-6A22-49CD-B7B0-6077BEE8F1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9032" y="4171950"/>
            <a:ext cx="3782048" cy="304800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A7616A-0FDE-41F6-B99A-1347A94EF44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14950" y="1187449"/>
            <a:ext cx="6324600" cy="44831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>
                    <a:lumMod val="10000"/>
                  </a:schemeClr>
                </a:solidFill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›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Font typeface="Wingdings" panose="05000000000000000000" pitchFamily="2" charset="2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Second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Third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Fourth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Fifth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Sixth Bullet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371B1-5786-4E1A-9767-471F3D13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32" y="2362200"/>
            <a:ext cx="3782048" cy="167640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108D3F-4ABD-453B-9A63-A03E58A1CD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5530" y="571500"/>
            <a:ext cx="3781425" cy="1657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208FB23-0DD6-493A-B179-970BFD596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69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85D9-B0F7-4522-A2D2-D85765E1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D6EC9-070D-4E34-B45A-80F18987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9405-FE53-4810-B59B-AEB14F9B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F5735F-B0A5-43FE-9715-DA774432E1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A90AB6B0-9B5C-44EC-9C63-3DB15221C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75" y="0"/>
            <a:ext cx="1852046" cy="195262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DBD7FE4-5C95-4F51-A57E-DDFC11355656}"/>
              </a:ext>
            </a:extLst>
          </p:cNvPr>
          <p:cNvSpPr txBox="1">
            <a:spLocks/>
          </p:cNvSpPr>
          <p:nvPr userDrawn="1"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27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9405-FE53-4810-B59B-AEB14F9B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F5735F-B0A5-43FE-9715-DA774432E1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A9F4CA-4BBF-442C-AF53-D522ECED4593}"/>
              </a:ext>
            </a:extLst>
          </p:cNvPr>
          <p:cNvSpPr txBox="1">
            <a:spLocks/>
          </p:cNvSpPr>
          <p:nvPr userDrawn="1"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1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85D9-B0F7-4522-A2D2-D85765E1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D6EC9-070D-4E34-B45A-80F18987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9405-FE53-4810-B59B-AEB14F9B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F5735F-B0A5-43FE-9715-DA774432E1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A90AB6B0-9B5C-44EC-9C63-3DB15221C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75" y="0"/>
            <a:ext cx="1852046" cy="19526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BBF3A2-C83D-42BB-8C69-386BB37EE0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552700"/>
            <a:ext cx="4542071" cy="30607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67CDB2-161A-4E71-A768-414F460A23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5370" y="2552700"/>
            <a:ext cx="4538428" cy="30607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B11B4A-F7E0-4AB9-8897-96876ECC7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2470" y="329183"/>
            <a:ext cx="9618485" cy="698565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7BE11103-AABB-4D4C-B3EC-21CCE06F8E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685" y="1796099"/>
            <a:ext cx="4537946" cy="55514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674ADB0D-EF12-4AFD-BAB0-0E96094C72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92452" y="1138873"/>
            <a:ext cx="9618503" cy="30480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587F0EC8-50DF-41C7-9FFA-991E704CB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1729" y="1796099"/>
            <a:ext cx="4534306" cy="55514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A86A24D-C285-4040-AE55-F270D89C734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950912" y="2351247"/>
            <a:ext cx="330200" cy="112712"/>
          </a:xfrm>
          <a:solidFill>
            <a:schemeClr val="accent2"/>
          </a:solidFill>
        </p:spPr>
        <p:txBody>
          <a:bodyPr/>
          <a:lstStyle>
            <a:lvl1pPr>
              <a:defRPr baseline="0">
                <a:noFill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endParaRPr lang="en-US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E0376AAB-0329-4C5B-AD4E-7CAD9ECC3A2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29090" y="2351247"/>
            <a:ext cx="330200" cy="112712"/>
          </a:xfrm>
          <a:solidFill>
            <a:schemeClr val="accent2"/>
          </a:solidFill>
        </p:spPr>
        <p:txBody>
          <a:bodyPr/>
          <a:lstStyle>
            <a:lvl1pPr>
              <a:defRPr baseline="0">
                <a:noFill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DBB4D88-D758-4C16-B683-B950BB9A17FF}"/>
              </a:ext>
            </a:extLst>
          </p:cNvPr>
          <p:cNvSpPr txBox="1">
            <a:spLocks/>
          </p:cNvSpPr>
          <p:nvPr userDrawn="1"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884-DB62-4CEE-B6AB-9C8C5137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400" y="365125"/>
            <a:ext cx="6502400" cy="599122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5AA8C-4019-4FCA-BC52-057B6434E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3A65-6BA6-4C4B-AF4E-56E4403EE0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66676-DFA7-47C8-BBFF-5D0923DCD4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763" y="508000"/>
            <a:ext cx="3449637" cy="2794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37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D79A-D769-4C91-8579-8C0DCF5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0300" y="775854"/>
            <a:ext cx="3088406" cy="4800601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AB609-6F82-4ACF-84CC-C37D9D20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1F707-7C1B-4301-BF33-2433D656B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C310A-AB8F-499E-903C-3C982F487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8458200" cy="6858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E22AF0-165A-4C42-9B32-8BD59BD89479}"/>
              </a:ext>
            </a:extLst>
          </p:cNvPr>
          <p:cNvCxnSpPr/>
          <p:nvPr userDrawn="1"/>
        </p:nvCxnSpPr>
        <p:spPr>
          <a:xfrm flipV="1">
            <a:off x="8611760" y="775855"/>
            <a:ext cx="0" cy="480060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1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AB609-6F82-4ACF-84CC-C37D9D20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1F707-7C1B-4301-BF33-2433D656B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C310A-AB8F-499E-903C-3C982F487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12192000" cy="463865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E22AF0-165A-4C42-9B32-8BD59BD89479}"/>
              </a:ext>
            </a:extLst>
          </p:cNvPr>
          <p:cNvCxnSpPr>
            <a:cxnSpLocks/>
          </p:cNvCxnSpPr>
          <p:nvPr userDrawn="1"/>
        </p:nvCxnSpPr>
        <p:spPr>
          <a:xfrm>
            <a:off x="989443" y="4860925"/>
            <a:ext cx="1020199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099D79A-D769-4C91-8579-8C0DCF5A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24" y="4926014"/>
            <a:ext cx="10009186" cy="1208070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0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1BDF888-A964-4F18-94B3-CA273BA1B3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22" y="1065848"/>
            <a:ext cx="10242603" cy="30480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13A844B-6856-488E-9721-60A57B58F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7283"/>
            <a:ext cx="10242605" cy="6985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8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pic>
        <p:nvPicPr>
          <p:cNvPr id="6" name="Picture 5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ACDE3DAE-8623-42F4-B501-2D8CB5E1A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413" y="0"/>
            <a:ext cx="2128826" cy="22444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56CC8-DEF4-4D7E-B8DC-CB1C46CEE6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4600" y="1765300"/>
            <a:ext cx="10242550" cy="381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rial" panose="020B0604020202020204" pitchFamily="34" charset="0"/>
              <a:buChar char="›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Arial" panose="020B0604020202020204" pitchFamily="34" charset="0"/>
              <a:buChar char="›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rial" panose="020B0604020202020204" pitchFamily="34" charset="0"/>
              <a:buChar char="›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Arial" panose="020B0604020202020204" pitchFamily="34" charset="0"/>
              <a:buChar char="›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790EB7F-DB50-4BC1-BD0D-36FE1496A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06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56B6A-C25C-4DE2-9D74-5FC16CC6386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-57486" y="0"/>
            <a:ext cx="4684904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8B6E5F-88F9-4333-B811-A486B997422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20435" y="703839"/>
            <a:ext cx="3455555" cy="4727143"/>
          </a:xfr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CBF7F4-CCCA-4DAC-9FBA-14A3E213AE5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27418" y="0"/>
            <a:ext cx="756458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5866FB-0336-414D-AB3B-0185B3795F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FAABE5-14DA-4954-A762-A8B3B6CBD0E8}"/>
              </a:ext>
            </a:extLst>
          </p:cNvPr>
          <p:cNvCxnSpPr/>
          <p:nvPr userDrawn="1"/>
        </p:nvCxnSpPr>
        <p:spPr>
          <a:xfrm>
            <a:off x="507998" y="1939636"/>
            <a:ext cx="0" cy="21428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55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8233C-2E2B-462C-A346-7F2F3270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A62F5-F96C-4495-AF29-410AF8D2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E6A95-F331-4DDE-A1D6-84D9C8D87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50F89-B8BE-4A88-BA82-0BBC606B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28705-DCB3-438D-8C65-670107D8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C584B-9A35-464C-B76D-1E5E6C5B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F5735F-B0A5-43FE-9715-DA774432E1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09E604-59FD-41B5-BE88-BEC72E421A6A}"/>
              </a:ext>
            </a:extLst>
          </p:cNvPr>
          <p:cNvSpPr txBox="1">
            <a:spLocks/>
          </p:cNvSpPr>
          <p:nvPr userDrawn="1"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65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6FAD-6C58-4803-AB09-58C6166B3B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5E96AE"/>
                </a:solidFill>
                <a:latin typeface="Roboto Slab" pitchFamily="2" charset="0"/>
                <a:ea typeface="Roboto Slab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476A32E-DA08-4628-8534-C9A9CB19F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8689" y="6483699"/>
            <a:ext cx="4114801" cy="297768"/>
          </a:xfr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Spring 2019 Fiscal Survey of States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90E4581-F78A-4E58-ABA5-8C20B533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0024"/>
            <a:ext cx="2743201" cy="36512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@NASBO</a:t>
            </a:r>
          </a:p>
        </p:txBody>
      </p:sp>
    </p:spTree>
    <p:extLst>
      <p:ext uri="{BB962C8B-B14F-4D97-AF65-F5344CB8AC3E}">
        <p14:creationId xmlns:p14="http://schemas.microsoft.com/office/powerpoint/2010/main" val="120581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13A844B-6856-488E-9721-60A57B58F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204" y="367283"/>
            <a:ext cx="9687001" cy="6985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7586E3-40F9-49BC-8C02-C1BF654DB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" y="168519"/>
            <a:ext cx="1422704" cy="109609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C69B1BA-3963-487E-8381-51F06BEDCF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DFB78851-8120-43AF-845F-7E74E53C9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0204" y="1065848"/>
            <a:ext cx="9687021" cy="30480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31E692D-C9EA-40AD-8E59-236FD3FF6F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10024" y="1933574"/>
            <a:ext cx="10100932" cy="2990851"/>
          </a:xfrm>
        </p:spPr>
        <p:txBody>
          <a:bodyPr numCol="2" spcCol="365760">
            <a:no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Font typeface="Wingdings" panose="05000000000000000000" pitchFamily="2" charset="2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Second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Third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Fourth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Fifth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Sixth Bullet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761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A7616A-0FDE-41F6-B99A-1347A94EF44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10024" y="1933574"/>
            <a:ext cx="10100932" cy="2990851"/>
          </a:xfrm>
        </p:spPr>
        <p:txBody>
          <a:bodyPr numCol="2">
            <a:noAutofit/>
          </a:bodyPr>
          <a:lstStyle>
            <a:lvl1pPr marL="2286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Font typeface="Wingdings" panose="05000000000000000000" pitchFamily="2" charset="2"/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Second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Third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Fourth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Fifth Bullet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Sixth Bullet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E8DDC-EF79-4ABB-85C7-08A697A18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024" y="329183"/>
            <a:ext cx="10100932" cy="698565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D649D55E-3D6A-41F8-92A3-B36B2A157E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0024" y="1027748"/>
            <a:ext cx="10100951" cy="30480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pic>
        <p:nvPicPr>
          <p:cNvPr id="7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F480DE78-90ED-415C-9C57-02B763DDA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413" y="0"/>
            <a:ext cx="2128826" cy="2244436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5FA20D3-2A26-405B-A7BD-F9FF11E6AF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8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1FCE7-3BFB-47CF-8FCD-0B18D5F378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086739" cy="1262808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9524A-D29D-4648-8053-B4CE70537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85742B-D96D-4CC9-9C0C-CBD24465B6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4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A718E-4D57-4EDE-9826-1C12551ED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4108" y="406141"/>
            <a:ext cx="3059292" cy="2569093"/>
          </a:xfrm>
          <a:ln w="381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Font typeface="Wingdings" panose="05000000000000000000" pitchFamily="2" charset="2"/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3CAC3-EF0F-4553-B30B-9B9F4FDD0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406141"/>
            <a:ext cx="3059292" cy="2569093"/>
          </a:xfrm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Font typeface="Wingdings" panose="05000000000000000000" pitchFamily="2" charset="2"/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CDDDD3-202F-410D-A9D6-CD84CDAAA4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94108" y="3381245"/>
            <a:ext cx="3059292" cy="2569093"/>
          </a:xfrm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Font typeface="Wingdings" panose="05000000000000000000" pitchFamily="2" charset="2"/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58C609-5932-411F-B258-AAEEDE5158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610600" y="3381245"/>
            <a:ext cx="3059292" cy="2569093"/>
          </a:xfrm>
          <a:ln w="381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Font typeface="Wingdings" panose="05000000000000000000" pitchFamily="2" charset="2"/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1D6D0B-CA24-4B90-9E2C-42FC8BB639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106C6EE5-99F1-406D-AEC9-2DEA9343185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09291" y="4239184"/>
            <a:ext cx="809625" cy="704850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3200" b="0" kern="1200" dirty="0">
                <a:solidFill>
                  <a:schemeClr val="accent2"/>
                </a:solidFill>
                <a:latin typeface="+mj-lt"/>
                <a:ea typeface="Raleway Light" charset="0"/>
                <a:cs typeface="Raleway Light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1BDF888-A964-4F18-94B3-CA273BA1B3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024" y="1027748"/>
            <a:ext cx="10100951" cy="3048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2D5C269-41BE-46A1-8B0A-5BD1BBC5C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024" y="329183"/>
            <a:ext cx="10100932" cy="698565"/>
          </a:xfrm>
        </p:spPr>
        <p:txBody>
          <a:bodyPr>
            <a:noAutofit/>
          </a:bodyPr>
          <a:lstStyle>
            <a:lvl1pPr>
              <a:defRPr sz="3200"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5882-3419-4659-B924-B76C1E226C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11338" y="1948690"/>
            <a:ext cx="3470275" cy="415925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233EFB-1805-4305-8C2A-A6EE033FCC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40681" y="1948690"/>
            <a:ext cx="3470275" cy="415925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5A9E96-0654-42F4-952D-7CFC7F887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11338" y="4285423"/>
            <a:ext cx="3470275" cy="415925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85EBFE1-15C4-4D9D-9363-25916CEC6F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0681" y="4285423"/>
            <a:ext cx="3470275" cy="415925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A5E2452-1221-4615-8844-A797F4F88C4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9292" y="1913966"/>
            <a:ext cx="809625" cy="704850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3200" b="0" kern="1200" dirty="0">
                <a:solidFill>
                  <a:schemeClr val="accent2"/>
                </a:solidFill>
                <a:latin typeface="+mj-lt"/>
                <a:ea typeface="Raleway Light" charset="0"/>
                <a:cs typeface="Raleway Light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06653D1E-1E38-4A8B-B397-40CE4F61EE9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640511" y="4239184"/>
            <a:ext cx="809625" cy="704850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3200" b="0" kern="1200" dirty="0">
                <a:solidFill>
                  <a:schemeClr val="accent2"/>
                </a:solidFill>
                <a:latin typeface="+mj-lt"/>
                <a:ea typeface="Raleway Light" charset="0"/>
                <a:cs typeface="Raleway Light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5A58C357-8146-4EF7-9FD1-4CC35FD4A4F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640512" y="1913966"/>
            <a:ext cx="809625" cy="704850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3200" b="0" kern="1200" dirty="0">
                <a:solidFill>
                  <a:schemeClr val="accent2"/>
                </a:solidFill>
                <a:latin typeface="+mj-lt"/>
                <a:ea typeface="Raleway Light" charset="0"/>
                <a:cs typeface="Raleway Light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6AC00E5-F678-4D18-917A-8B404AEAC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4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3CD9E94-FDE7-4DDC-8004-4A7E51E885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4440" y="1375470"/>
            <a:ext cx="2703513" cy="30380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400" b="1"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99BD105-1971-4D2F-8A72-0834CADC5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440" y="2179505"/>
            <a:ext cx="2703515" cy="56677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holder text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FBD3397F-627B-482B-A4E4-0FF9436657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03403" y="1377379"/>
            <a:ext cx="2703513" cy="30380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AA4F2B2-3916-4395-AC7A-9D44B2DECC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03403" y="2181412"/>
            <a:ext cx="2703515" cy="566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holder text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002857F-BAE3-406F-B294-D86A05A193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4439" y="3659719"/>
            <a:ext cx="2703513" cy="30380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400" b="1"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38677F3-0975-410D-B80E-61A973662B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4439" y="4463752"/>
            <a:ext cx="2703515" cy="56677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holder text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4BDF859-2CBB-40F4-BA39-D4BF6C38C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03402" y="3661628"/>
            <a:ext cx="2703513" cy="30380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E38769B9-BE91-4855-A08C-6D022E8E12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03402" y="4465661"/>
            <a:ext cx="2703515" cy="56677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holder text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1BDF888-A964-4F18-94B3-CA273BA1B3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714" y="5591616"/>
            <a:ext cx="3507775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2pPr>
            <a:lvl3pPr marL="9144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3pPr>
            <a:lvl4pPr marL="13716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4pPr>
            <a:lvl5pPr marL="1828800" indent="0">
              <a:buNone/>
              <a:defRPr sz="1400" b="1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subtitle text styles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B6AAE568-6C31-481C-BD04-A7645F8F0F8F}"/>
              </a:ext>
            </a:extLst>
          </p:cNvPr>
          <p:cNvSpPr>
            <a:spLocks noGrp="1"/>
          </p:cNvSpPr>
          <p:nvPr userDrawn="1">
            <p:ph idx="21"/>
          </p:nvPr>
        </p:nvSpPr>
        <p:spPr>
          <a:xfrm>
            <a:off x="377714" y="4614751"/>
            <a:ext cx="3507775" cy="6866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7A9C188-ECC4-4C2A-A95D-DB3529AD5A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3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5D1DC-5AEC-45D1-9DB4-C92C884C6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375" y="607752"/>
            <a:ext cx="2840461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1283B-A18C-42FD-BF13-442748DC7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7561" y="607752"/>
            <a:ext cx="2840462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B7C2B5A-B2E0-48A7-AC0F-77B2B52CCE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10944" y="607752"/>
            <a:ext cx="2840462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FF180E-E250-427F-9C57-14E573084EB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226375" y="3979213"/>
            <a:ext cx="2840461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D6EDE30-69E8-47B9-A12B-D529B35474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7561" y="3979213"/>
            <a:ext cx="2840462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EF53603-3CE5-4233-BD11-3BA7BD8482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10944" y="3979213"/>
            <a:ext cx="2840462" cy="173449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ABB6AB-4024-4507-806B-F232AD72B3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928" y="607752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14EE9C-3E8C-4BBD-B5DB-C8BEA36F67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114" y="607752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B84A95C-BF5F-4916-9226-748DFB7F82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9533" y="623885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496EF81-7439-48D0-A147-95F336A6EB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2150" y="2798374"/>
            <a:ext cx="9689256" cy="592856"/>
          </a:xfrm>
        </p:spPr>
        <p:txBody>
          <a:bodyPr anchor="ctr"/>
          <a:lstStyle>
            <a:lvl1pPr marL="0" indent="0">
              <a:buNone/>
              <a:defRPr b="1" u="none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F8456E0-A0FB-4659-A916-E18D474F51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928" y="3972379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A521832-CED2-4B8B-B950-8E01A4AF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114" y="3972379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CCBD7AC-8F14-405D-A956-8D60F365F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9533" y="3988512"/>
            <a:ext cx="696447" cy="59285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0638AB5-9B51-484F-804F-8EFFAB4825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53799" y="6356349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3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05FC3-05DF-44B4-8396-1646A209A4E9}"/>
              </a:ext>
            </a:extLst>
          </p:cNvPr>
          <p:cNvSpPr txBox="1">
            <a:spLocks/>
          </p:cNvSpPr>
          <p:nvPr userDrawn="1"/>
        </p:nvSpPr>
        <p:spPr>
          <a:xfrm>
            <a:off x="11353799" y="6356348"/>
            <a:ext cx="484907" cy="365125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89940-2CA4-423E-B5FC-A861B25B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6F0EA-CFFC-4BFB-8350-617390DF0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sky, object&#10;&#10;Description generated with very high confidence">
            <a:extLst>
              <a:ext uri="{FF2B5EF4-FFF2-40B4-BE49-F238E27FC236}">
                <a16:creationId xmlns:a16="http://schemas.microsoft.com/office/drawing/2014/main" id="{2CE7E3BA-E1D8-45DC-AED7-8D972121178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883" y="6447503"/>
            <a:ext cx="728066" cy="182818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BBB3055-55DF-4296-AF50-E1F9E6E49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2616" y="6356350"/>
            <a:ext cx="953655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0151F7-BAC2-46FA-BF09-74B1A2D40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F5F5735F-B0A5-43FE-9715-DA774432E1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2" r:id="rId3"/>
    <p:sldLayoutId id="2147483661" r:id="rId4"/>
    <p:sldLayoutId id="2147483650" r:id="rId5"/>
    <p:sldLayoutId id="2147483652" r:id="rId6"/>
    <p:sldLayoutId id="2147483651" r:id="rId7"/>
    <p:sldLayoutId id="2147483660" r:id="rId8"/>
    <p:sldLayoutId id="2147483653" r:id="rId9"/>
    <p:sldLayoutId id="2147483663" r:id="rId10"/>
    <p:sldLayoutId id="2147483654" r:id="rId11"/>
    <p:sldLayoutId id="2147483668" r:id="rId12"/>
    <p:sldLayoutId id="2147483657" r:id="rId13"/>
    <p:sldLayoutId id="2147483655" r:id="rId14"/>
    <p:sldLayoutId id="2147483667" r:id="rId15"/>
    <p:sldLayoutId id="2147483666" r:id="rId16"/>
    <p:sldLayoutId id="2147483664" r:id="rId17"/>
    <p:sldLayoutId id="2147483665" r:id="rId18"/>
    <p:sldLayoutId id="2147483670" r:id="rId19"/>
    <p:sldLayoutId id="2147483669" r:id="rId20"/>
    <p:sldLayoutId id="2147483656" r:id="rId21"/>
    <p:sldLayoutId id="2147483674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hicks@nasbo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DFAF-5F41-4BA6-8B3C-59AC9CF4A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08" y="771524"/>
            <a:ext cx="5290456" cy="1120225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Fiscal Condition </a:t>
            </a:r>
            <a:br>
              <a:rPr lang="en-US" b="0" dirty="0"/>
            </a:br>
            <a:r>
              <a:rPr lang="en-US" b="0" dirty="0"/>
              <a:t>of the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8D1FB-A5B5-45D9-833F-B2EE5DACDE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8A439-94BB-4DEA-B939-3BBCF7362634}"/>
              </a:ext>
            </a:extLst>
          </p:cNvPr>
          <p:cNvSpPr txBox="1"/>
          <p:nvPr/>
        </p:nvSpPr>
        <p:spPr>
          <a:xfrm>
            <a:off x="550507" y="339552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June 29,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3F1C9-620A-4D02-A12B-C6735FDAAC91}"/>
              </a:ext>
            </a:extLst>
          </p:cNvPr>
          <p:cNvSpPr txBox="1"/>
          <p:nvPr/>
        </p:nvSpPr>
        <p:spPr>
          <a:xfrm>
            <a:off x="485193" y="5486401"/>
            <a:ext cx="3163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Shelby Kerns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Executive Director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hlinkClick r:id="rId2"/>
              </a:rPr>
              <a:t>skerns@nasbo.org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4A04A-D6D7-432B-908A-9A6FF451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14325"/>
            <a:ext cx="11007784" cy="889782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rgbClr val="000000"/>
                </a:solidFill>
                <a:latin typeface="Century Gothic" panose="020B0502020202020204" pitchFamily="34" charset="0"/>
              </a:rPr>
              <a:t>No States Made Mid-Year Budget Reductions in Fiscal 2019 Due to a Shortfall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67824C-35CA-4082-BB30-3D0125E4FCC2}"/>
              </a:ext>
            </a:extLst>
          </p:cNvPr>
          <p:cNvSpPr/>
          <p:nvPr/>
        </p:nvSpPr>
        <p:spPr>
          <a:xfrm>
            <a:off x="838200" y="1218548"/>
            <a:ext cx="10044694" cy="352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8">
                <a:solidFill>
                  <a:srgbClr val="00000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Budget Cuts Made After The Budget Passed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AA2DD-E5D5-4C5E-9328-726A46155F3C}"/>
              </a:ext>
            </a:extLst>
          </p:cNvPr>
          <p:cNvGrpSpPr/>
          <p:nvPr/>
        </p:nvGrpSpPr>
        <p:grpSpPr>
          <a:xfrm>
            <a:off x="602298" y="1545900"/>
            <a:ext cx="10759161" cy="3786651"/>
            <a:chOff x="634207" y="1040606"/>
            <a:chExt cx="11475036" cy="4250324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FCE8E927-90F8-40E3-AE09-2A4812E63E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4524985"/>
                </p:ext>
              </p:extLst>
            </p:nvPr>
          </p:nvGraphicFramePr>
          <p:xfrm>
            <a:off x="634207" y="1348384"/>
            <a:ext cx="11475036" cy="39425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27B985-17E1-406D-A402-7BB0A85C97CF}"/>
                </a:ext>
              </a:extLst>
            </p:cNvPr>
            <p:cNvSpPr txBox="1"/>
            <p:nvPr/>
          </p:nvSpPr>
          <p:spPr>
            <a:xfrm>
              <a:off x="1215401" y="1681949"/>
              <a:ext cx="1691996" cy="33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13" b="1">
                  <a:solidFill>
                    <a:srgbClr val="E58F65"/>
                  </a:solidFill>
                </a:rPr>
                <a:t>Recession ends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9A5D6CE-E448-4EBF-94DF-1843804D9167}"/>
                </a:ext>
              </a:extLst>
            </p:cNvPr>
            <p:cNvCxnSpPr>
              <a:cxnSpLocks/>
            </p:cNvCxnSpPr>
            <p:nvPr/>
          </p:nvCxnSpPr>
          <p:spPr>
            <a:xfrm>
              <a:off x="5555338" y="1690677"/>
              <a:ext cx="0" cy="45357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EA4DCA-20F8-4138-A169-BFB5217D38AA}"/>
                </a:ext>
              </a:extLst>
            </p:cNvPr>
            <p:cNvSpPr txBox="1"/>
            <p:nvPr/>
          </p:nvSpPr>
          <p:spPr>
            <a:xfrm>
              <a:off x="4837531" y="1352125"/>
              <a:ext cx="1655905" cy="33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13" b="1">
                  <a:solidFill>
                    <a:srgbClr val="E58F65"/>
                  </a:solidFill>
                </a:rPr>
                <a:t>Recession ends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E22AD3F-999D-48C5-89F4-CE095210CCCC}"/>
                </a:ext>
              </a:extLst>
            </p:cNvPr>
            <p:cNvCxnSpPr>
              <a:cxnSpLocks/>
            </p:cNvCxnSpPr>
            <p:nvPr/>
          </p:nvCxnSpPr>
          <p:spPr>
            <a:xfrm>
              <a:off x="1939302" y="1973941"/>
              <a:ext cx="0" cy="45357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704B596-3ECF-4979-B645-1FE1F930390E}"/>
                </a:ext>
              </a:extLst>
            </p:cNvPr>
            <p:cNvCxnSpPr>
              <a:cxnSpLocks/>
            </p:cNvCxnSpPr>
            <p:nvPr/>
          </p:nvCxnSpPr>
          <p:spPr>
            <a:xfrm>
              <a:off x="8086707" y="1379160"/>
              <a:ext cx="0" cy="45357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1255CD-3A2A-40D5-A347-6B7AEA1AA78A}"/>
                </a:ext>
              </a:extLst>
            </p:cNvPr>
            <p:cNvSpPr txBox="1"/>
            <p:nvPr/>
          </p:nvSpPr>
          <p:spPr>
            <a:xfrm>
              <a:off x="7368900" y="1040606"/>
              <a:ext cx="1655898" cy="33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13" b="1" dirty="0">
                  <a:solidFill>
                    <a:srgbClr val="E58F65"/>
                  </a:solidFill>
                </a:rPr>
                <a:t>Recession ends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31310-E3FE-4550-907D-EAB6D756F8F9}"/>
              </a:ext>
            </a:extLst>
          </p:cNvPr>
          <p:cNvSpPr/>
          <p:nvPr/>
        </p:nvSpPr>
        <p:spPr>
          <a:xfrm>
            <a:off x="588884" y="5380066"/>
            <a:ext cx="10756707" cy="52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8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Note: Beginning in Fiscal 2018, NASBO asked states reporting net mid-year budget reductions as to whether the reductions were made due, at least in part, to a revenue shortfall. Effective in FY2018 going forward, only states reporting mid-year budget cuts due to a shortfall are included in the totals reported in this figure. Prior to FY2018, particularly in non-recessionary periods, states that reported mid-year cuts that were due to other reasons, such as a reduction in caseload, would have been included in the counts above.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02F3027-48C3-4664-B4DE-A2A655C8D391}"/>
              </a:ext>
            </a:extLst>
          </p:cNvPr>
          <p:cNvSpPr txBox="1">
            <a:spLocks/>
          </p:cNvSpPr>
          <p:nvPr/>
        </p:nvSpPr>
        <p:spPr>
          <a:xfrm>
            <a:off x="11353799" y="6356349"/>
            <a:ext cx="484907" cy="365125"/>
          </a:xfr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5F5735F-B0A5-43FE-9715-DA774432E124}" type="slidenum">
              <a:rPr lang="en-US" sz="1100" smtClean="0">
                <a:solidFill>
                  <a:schemeClr val="bg1"/>
                </a:solidFill>
                <a:latin typeface="+mn-lt"/>
              </a:rPr>
              <a:pPr algn="ctr"/>
              <a:t>10</a:t>
            </a:fld>
            <a:endParaRPr lang="en-US" sz="11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4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EA6A98-D349-4F31-B340-0036101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04" y="658368"/>
            <a:ext cx="9687001" cy="407480"/>
          </a:xfrm>
        </p:spPr>
        <p:txBody>
          <a:bodyPr/>
          <a:lstStyle/>
          <a:p>
            <a:r>
              <a:rPr lang="en-US" sz="3600" b="0" dirty="0">
                <a:latin typeface="Century Gothic" panose="020B0502020202020204" pitchFamily="34" charset="0"/>
              </a:rPr>
              <a:t>Key Themes &amp; Common Budget Items for Fiscal 2020 </a:t>
            </a:r>
            <a:r>
              <a:rPr lang="en-US" sz="3600" b="1" dirty="0">
                <a:latin typeface="Century Gothic" panose="020B0502020202020204" pitchFamily="34" charset="0"/>
              </a:rPr>
              <a:t>(</a:t>
            </a:r>
            <a:r>
              <a:rPr lang="en-US" sz="3600" b="1" i="1" dirty="0">
                <a:latin typeface="Century Gothic" panose="020B0502020202020204" pitchFamily="34" charset="0"/>
              </a:rPr>
              <a:t>FEBRUARY 2020)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9"/>
          </p:nvPr>
        </p:nvSpPr>
        <p:spPr>
          <a:xfrm>
            <a:off x="910024" y="1829941"/>
            <a:ext cx="10928682" cy="4891533"/>
          </a:xfrm>
        </p:spPr>
        <p:txBody>
          <a:bodyPr numCol="3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Teacher pay increases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Early Education – Pre-K expansions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More states starting and expanding last dollar two-year college degrees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Medicaid expansion and some supplemental funds for FY 2019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Corrections employees – additional hiring and increased pay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Children’s service/child welfare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Housing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Workforce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Broadband/wireless expansion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Full funding of pension contributions plus some extra for unfunded liabilities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State employee pay increases – many budgets have 2 to 3%. Most number states in many years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One-time spending from one-time funds – many different initiatives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55A48-AA5E-4EF7-A6F2-DD676051F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1EE2661D-FC7E-461D-BBE3-F4A3ED84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300" y="775854"/>
            <a:ext cx="3202214" cy="480060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State Budgets Provide Significant New Resources for Education &amp; Other Key Priorities</a:t>
            </a:r>
            <a:br>
              <a:rPr lang="en-US" altLang="en-US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altLang="en-US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altLang="en-US"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Enacted General Fund Budgets for Fiscal 2020 Provide for Net Appropriation Increases of $39.1 Billion</a:t>
            </a:r>
            <a:endParaRPr lang="en-US" altLang="en-US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D3204-0060-419A-8A0F-91B21B74C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A2510AD-666F-442A-A149-729E2BBBD2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143097"/>
              </p:ext>
            </p:extLst>
          </p:nvPr>
        </p:nvGraphicFramePr>
        <p:xfrm>
          <a:off x="353294" y="786703"/>
          <a:ext cx="8107042" cy="540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46DA75C-B262-427A-AB8E-C16D6A3FBBBD}"/>
              </a:ext>
            </a:extLst>
          </p:cNvPr>
          <p:cNvSpPr/>
          <p:nvPr/>
        </p:nvSpPr>
        <p:spPr>
          <a:xfrm>
            <a:off x="654990" y="5929479"/>
            <a:ext cx="8017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Net increases for fiscal 2020 are compared to enacted appropriation levels for fiscal 2019. Net increases for fiscal 2019 are compared to enacted levels for fiscal 2018.</a:t>
            </a:r>
          </a:p>
        </p:txBody>
      </p:sp>
    </p:spTree>
    <p:extLst>
      <p:ext uri="{BB962C8B-B14F-4D97-AF65-F5344CB8AC3E}">
        <p14:creationId xmlns:p14="http://schemas.microsoft.com/office/powerpoint/2010/main" val="10675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1C171C-8249-479D-9F3E-B5ED6934B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884412"/>
              </p:ext>
            </p:extLst>
          </p:nvPr>
        </p:nvGraphicFramePr>
        <p:xfrm>
          <a:off x="4124326" y="247650"/>
          <a:ext cx="7705723" cy="623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2EA53-8193-4FB6-9A34-4810494335C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79451" y="3805849"/>
            <a:ext cx="4067174" cy="25505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What is the current fiscal environment for states?</a:t>
            </a:r>
          </a:p>
          <a:p>
            <a:pPr algn="l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(JUNE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17B28-4CFC-4228-BD80-AD2201183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E8F640BA-B1C4-4AD3-A3C7-1F2A1046C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4" y="689878"/>
            <a:ext cx="3204990" cy="320499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1B85123-799D-4587-ACA0-51FA9809968B}"/>
              </a:ext>
            </a:extLst>
          </p:cNvPr>
          <p:cNvSpPr txBox="1">
            <a:spLocks/>
          </p:cNvSpPr>
          <p:nvPr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2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C8485-1066-46AB-BBF1-B5AB5FC3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address budget shortfalls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E2605-112B-43E2-A0C6-146B2F0B4D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4600" y="1415574"/>
            <a:ext cx="10242550" cy="459104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Budget cuts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Can include targeted cuts, across the board, personnel,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Rainy day funds and reserves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Size of shortfalls greater than amount in rainy day funds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Try not to drain immediately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taxes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Typically not first option and amount less than budget cuts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Federal aid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Was very helpful during Great Recession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This time: question of how flexible and how much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AE8FC-3901-44D6-BA5E-E042C3B52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C8485-1066-46AB-BBF1-B5AB5FC3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declines during Great Recession</a:t>
            </a:r>
            <a:br>
              <a:rPr lang="en-US" dirty="0"/>
            </a:br>
            <a:r>
              <a:rPr lang="en-US" dirty="0"/>
              <a:t>(From fiscal 2008 to fiscal 2010)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E2605-112B-43E2-A0C6-146B2F0B4D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4600" y="1415574"/>
            <a:ext cx="10242550" cy="459104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general fund revenue: -11.6%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Sales tax: -6.8%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Personal income tax: - 14.7%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Corporate income tax: - 24.1%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Gaming: -7.8%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other revenue: -8.2%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AE8FC-3901-44D6-BA5E-E042C3B52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0C57AB-F822-4028-8BD9-37B3202507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3EA6E-3FCE-480B-B1CD-47A63A3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1" y="367283"/>
            <a:ext cx="10242550" cy="698565"/>
          </a:xfrm>
        </p:spPr>
        <p:txBody>
          <a:bodyPr/>
          <a:lstStyle/>
          <a:p>
            <a:r>
              <a:rPr lang="en-US" dirty="0"/>
              <a:t>General fund expenditure declines during the Great</a:t>
            </a:r>
            <a:br>
              <a:rPr lang="en-US" dirty="0"/>
            </a:br>
            <a:r>
              <a:rPr lang="en-US" dirty="0"/>
              <a:t>Recession (From fiscal 2008 to fiscal 2010)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B3627-D325-42EA-A8B2-A53ADB1EF0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4600" y="1765299"/>
            <a:ext cx="10242550" cy="45910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general </a:t>
            </a:r>
            <a:r>
              <a:rPr lang="en-US"/>
              <a:t>fund expenditures: </a:t>
            </a:r>
            <a:r>
              <a:rPr lang="en-US" dirty="0"/>
              <a:t>-9.2%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Elementary and secondary education: -7.9%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Higher education: -10.5%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 assistance: -5.5%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Medicaid: -16.2%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Corrections: -3.9%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Transportation: -15.5%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other: -7.6%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BF277-1286-4269-BACE-D92BEF29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5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C8485-1066-46AB-BBF1-B5AB5FC3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Midyear program cuts by budget area – Fiscal 2010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E2605-112B-43E2-A0C6-146B2F0B4D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4600" y="1415574"/>
            <a:ext cx="10242550" cy="459104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Elementary and secondary education: 35 states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Higher education: 37 states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 assistance: 22 states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Medicaid: 31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Corrections: 37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Transportation: 21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other: 38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AE8FC-3901-44D6-BA5E-E042C3B52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E73D8D0-A784-4344-8DE2-92CA1A73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Used to Manage Budgets, Fiscal 2010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2EE5E6-8CA1-4F93-9072-5B35AA6FA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3035" y="6354334"/>
            <a:ext cx="484907" cy="365125"/>
          </a:xfrm>
        </p:spPr>
        <p:txBody>
          <a:bodyPr/>
          <a:lstStyle/>
          <a:p>
            <a:fld id="{F5F5735F-B0A5-43FE-9715-DA774432E124}" type="slidenum">
              <a:rPr lang="en-US" sz="1400" smtClean="0"/>
              <a:t>18</a:t>
            </a:fld>
            <a:endParaRPr lang="en-US" sz="1400" dirty="0"/>
          </a:p>
        </p:txBody>
      </p:sp>
      <p:sp>
        <p:nvSpPr>
          <p:cNvPr id="3" name="Donut 3">
            <a:extLst>
              <a:ext uri="{FF2B5EF4-FFF2-40B4-BE49-F238E27FC236}">
                <a16:creationId xmlns:a16="http://schemas.microsoft.com/office/drawing/2014/main" id="{346CF898-6E47-4D76-953E-41D48DB25B3E}"/>
              </a:ext>
            </a:extLst>
          </p:cNvPr>
          <p:cNvSpPr/>
          <p:nvPr/>
        </p:nvSpPr>
        <p:spPr>
          <a:xfrm>
            <a:off x="500063" y="1663700"/>
            <a:ext cx="2076450" cy="2076450"/>
          </a:xfrm>
          <a:prstGeom prst="donut">
            <a:avLst>
              <a:gd name="adj" fmla="val 12660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CUTS</a:t>
            </a:r>
            <a:endParaRPr lang="en-US" sz="1400" dirty="0">
              <a:solidFill>
                <a:srgbClr val="005177"/>
              </a:solidFill>
            </a:endParaRPr>
          </a:p>
        </p:txBody>
      </p:sp>
      <p:sp>
        <p:nvSpPr>
          <p:cNvPr id="4" name="Donut 5">
            <a:extLst>
              <a:ext uri="{FF2B5EF4-FFF2-40B4-BE49-F238E27FC236}">
                <a16:creationId xmlns:a16="http://schemas.microsoft.com/office/drawing/2014/main" id="{0C1A5012-B537-4C0A-AB5B-75E54490A99D}"/>
              </a:ext>
            </a:extLst>
          </p:cNvPr>
          <p:cNvSpPr/>
          <p:nvPr/>
        </p:nvSpPr>
        <p:spPr>
          <a:xfrm>
            <a:off x="2680097" y="1663700"/>
            <a:ext cx="2076450" cy="2076450"/>
          </a:xfrm>
          <a:prstGeom prst="donut">
            <a:avLst>
              <a:gd name="adj" fmla="val 12660"/>
            </a:avLst>
          </a:prstGeom>
          <a:solidFill>
            <a:srgbClr val="7EA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BOARD CUTS</a:t>
            </a:r>
          </a:p>
        </p:txBody>
      </p:sp>
      <p:sp>
        <p:nvSpPr>
          <p:cNvPr id="5" name="Donut 10">
            <a:extLst>
              <a:ext uri="{FF2B5EF4-FFF2-40B4-BE49-F238E27FC236}">
                <a16:creationId xmlns:a16="http://schemas.microsoft.com/office/drawing/2014/main" id="{AB39474C-80D5-47BB-9888-A9D0D1A213D2}"/>
              </a:ext>
            </a:extLst>
          </p:cNvPr>
          <p:cNvSpPr/>
          <p:nvPr/>
        </p:nvSpPr>
        <p:spPr>
          <a:xfrm>
            <a:off x="500063" y="4038600"/>
            <a:ext cx="2076450" cy="2076450"/>
          </a:xfrm>
          <a:prstGeom prst="donut">
            <a:avLst>
              <a:gd name="adj" fmla="val 1266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 TO STATE EMPLOYEE BENEFITS</a:t>
            </a:r>
          </a:p>
        </p:txBody>
      </p:sp>
      <p:sp>
        <p:nvSpPr>
          <p:cNvPr id="6" name="Donut 4">
            <a:extLst>
              <a:ext uri="{FF2B5EF4-FFF2-40B4-BE49-F238E27FC236}">
                <a16:creationId xmlns:a16="http://schemas.microsoft.com/office/drawing/2014/main" id="{2953325B-C7A7-4802-A917-DF98690C46C5}"/>
              </a:ext>
            </a:extLst>
          </p:cNvPr>
          <p:cNvSpPr/>
          <p:nvPr/>
        </p:nvSpPr>
        <p:spPr>
          <a:xfrm>
            <a:off x="4860131" y="1663700"/>
            <a:ext cx="2076450" cy="2076450"/>
          </a:xfrm>
          <a:prstGeom prst="donut">
            <a:avLst>
              <a:gd name="adj" fmla="val 12660"/>
            </a:avLst>
          </a:prstGeom>
          <a:solidFill>
            <a:srgbClr val="803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LAYOFFS</a:t>
            </a:r>
          </a:p>
        </p:txBody>
      </p:sp>
      <p:sp>
        <p:nvSpPr>
          <p:cNvPr id="7" name="Donut 9">
            <a:extLst>
              <a:ext uri="{FF2B5EF4-FFF2-40B4-BE49-F238E27FC236}">
                <a16:creationId xmlns:a16="http://schemas.microsoft.com/office/drawing/2014/main" id="{BEBE5FC7-44D9-4FE0-9C45-C9C1A7074793}"/>
              </a:ext>
            </a:extLst>
          </p:cNvPr>
          <p:cNvSpPr/>
          <p:nvPr/>
        </p:nvSpPr>
        <p:spPr>
          <a:xfrm>
            <a:off x="2680097" y="4038600"/>
            <a:ext cx="2076450" cy="2076450"/>
          </a:xfrm>
          <a:prstGeom prst="donut">
            <a:avLst>
              <a:gd name="adj" fmla="val 1724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LOCAL AID</a:t>
            </a:r>
          </a:p>
        </p:txBody>
      </p:sp>
      <p:sp>
        <p:nvSpPr>
          <p:cNvPr id="8" name="Donut 11">
            <a:extLst>
              <a:ext uri="{FF2B5EF4-FFF2-40B4-BE49-F238E27FC236}">
                <a16:creationId xmlns:a16="http://schemas.microsoft.com/office/drawing/2014/main" id="{FF8A5642-18A2-43DA-8E81-7C98B1565201}"/>
              </a:ext>
            </a:extLst>
          </p:cNvPr>
          <p:cNvSpPr/>
          <p:nvPr/>
        </p:nvSpPr>
        <p:spPr>
          <a:xfrm>
            <a:off x="4860131" y="4038600"/>
            <a:ext cx="2076450" cy="2076450"/>
          </a:xfrm>
          <a:prstGeom prst="donut">
            <a:avLst>
              <a:gd name="adj" fmla="val 126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REORGANIZE AGENCIES</a:t>
            </a:r>
          </a:p>
        </p:txBody>
      </p:sp>
      <p:sp>
        <p:nvSpPr>
          <p:cNvPr id="9" name="Donut 12">
            <a:extLst>
              <a:ext uri="{FF2B5EF4-FFF2-40B4-BE49-F238E27FC236}">
                <a16:creationId xmlns:a16="http://schemas.microsoft.com/office/drawing/2014/main" id="{8D456709-3140-4E5D-8E3D-A27B40C2E185}"/>
              </a:ext>
            </a:extLst>
          </p:cNvPr>
          <p:cNvSpPr/>
          <p:nvPr/>
        </p:nvSpPr>
        <p:spPr>
          <a:xfrm>
            <a:off x="7040165" y="4038600"/>
            <a:ext cx="2076450" cy="2076450"/>
          </a:xfrm>
          <a:prstGeom prst="donut">
            <a:avLst>
              <a:gd name="adj" fmla="val 1266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 DAY FUND</a:t>
            </a:r>
          </a:p>
        </p:txBody>
      </p:sp>
      <p:sp>
        <p:nvSpPr>
          <p:cNvPr id="10" name="Donut 6">
            <a:extLst>
              <a:ext uri="{FF2B5EF4-FFF2-40B4-BE49-F238E27FC236}">
                <a16:creationId xmlns:a16="http://schemas.microsoft.com/office/drawing/2014/main" id="{2E4DEF16-45FD-426D-94FC-FCD4F1F08366}"/>
              </a:ext>
            </a:extLst>
          </p:cNvPr>
          <p:cNvSpPr/>
          <p:nvPr/>
        </p:nvSpPr>
        <p:spPr>
          <a:xfrm>
            <a:off x="9220199" y="4038600"/>
            <a:ext cx="2076450" cy="2076450"/>
          </a:xfrm>
          <a:prstGeom prst="donut">
            <a:avLst>
              <a:gd name="adj" fmla="val 1266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FEES</a:t>
            </a:r>
          </a:p>
        </p:txBody>
      </p:sp>
      <p:sp>
        <p:nvSpPr>
          <p:cNvPr id="11" name="Donut 8">
            <a:extLst>
              <a:ext uri="{FF2B5EF4-FFF2-40B4-BE49-F238E27FC236}">
                <a16:creationId xmlns:a16="http://schemas.microsoft.com/office/drawing/2014/main" id="{F5C03137-28A2-49DD-9ECE-F478446185CF}"/>
              </a:ext>
            </a:extLst>
          </p:cNvPr>
          <p:cNvSpPr/>
          <p:nvPr/>
        </p:nvSpPr>
        <p:spPr>
          <a:xfrm>
            <a:off x="7040165" y="1663700"/>
            <a:ext cx="2076450" cy="2076450"/>
          </a:xfrm>
          <a:prstGeom prst="donut">
            <a:avLst>
              <a:gd name="adj" fmla="val 12660"/>
            </a:avLst>
          </a:prstGeom>
          <a:solidFill>
            <a:srgbClr val="00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FURLOUGHS</a:t>
            </a:r>
          </a:p>
        </p:txBody>
      </p:sp>
      <p:sp>
        <p:nvSpPr>
          <p:cNvPr id="12" name="Donut 7">
            <a:extLst>
              <a:ext uri="{FF2B5EF4-FFF2-40B4-BE49-F238E27FC236}">
                <a16:creationId xmlns:a16="http://schemas.microsoft.com/office/drawing/2014/main" id="{E2CA5825-AF47-4D16-8903-984840A0EB75}"/>
              </a:ext>
            </a:extLst>
          </p:cNvPr>
          <p:cNvSpPr/>
          <p:nvPr/>
        </p:nvSpPr>
        <p:spPr>
          <a:xfrm>
            <a:off x="9220199" y="1663700"/>
            <a:ext cx="2076450" cy="2076450"/>
          </a:xfrm>
          <a:prstGeom prst="donut">
            <a:avLst>
              <a:gd name="adj" fmla="val 1266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states</a:t>
            </a:r>
          </a:p>
          <a:p>
            <a:pPr algn="ctr"/>
            <a:r>
              <a:rPr lang="en-US" sz="1400" b="1" dirty="0">
                <a:solidFill>
                  <a:srgbClr val="005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SALARY REDUCTIONS</a:t>
            </a:r>
          </a:p>
        </p:txBody>
      </p:sp>
    </p:spTree>
    <p:extLst>
      <p:ext uri="{BB962C8B-B14F-4D97-AF65-F5344CB8AC3E}">
        <p14:creationId xmlns:p14="http://schemas.microsoft.com/office/powerpoint/2010/main" val="39635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1C171C-8249-479D-9F3E-B5ED6934B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017489"/>
              </p:ext>
            </p:extLst>
          </p:nvPr>
        </p:nvGraphicFramePr>
        <p:xfrm>
          <a:off x="4124326" y="247650"/>
          <a:ext cx="7705723" cy="623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2EA53-8193-4FB6-9A34-4810494335C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66751" y="3501049"/>
            <a:ext cx="4217483" cy="1793762"/>
          </a:xfrm>
        </p:spPr>
        <p:txBody>
          <a:bodyPr>
            <a:normAutofit/>
          </a:bodyPr>
          <a:lstStyle/>
          <a:p>
            <a:pPr algn="l"/>
            <a:r>
              <a:rPr lang="en-US" sz="3200" b="0" i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Outlook for states  FY 2020 and beyond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17B28-4CFC-4228-BD80-AD2201183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E8F640BA-B1C4-4AD3-A3C7-1F2A1046C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4" y="689878"/>
            <a:ext cx="3204990" cy="320499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1B85123-799D-4587-ACA0-51FA9809968B}"/>
              </a:ext>
            </a:extLst>
          </p:cNvPr>
          <p:cNvSpPr txBox="1">
            <a:spLocks/>
          </p:cNvSpPr>
          <p:nvPr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DE02-F1DA-483B-9BE0-A777F996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Times New Roman" pitchFamily="18" charset="0"/>
              </a:rPr>
              <a:t>Revenue Sources in the General Fund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1" name="Chart Placeholder 6">
            <a:extLst>
              <a:ext uri="{FF2B5EF4-FFF2-40B4-BE49-F238E27FC236}">
                <a16:creationId xmlns:a16="http://schemas.microsoft.com/office/drawing/2014/main" id="{32A91666-1DD6-4484-A37A-15909A359F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59478" y="684159"/>
          <a:ext cx="6292734" cy="524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F23F2-E0B8-4B2C-A9CD-C54A4136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3200400"/>
            <a:ext cx="2414588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Fiscal 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F780-43B5-490D-A919-840B92C085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DABD-2956-4A5E-81C7-49E8A30FDA2A}"/>
              </a:ext>
            </a:extLst>
          </p:cNvPr>
          <p:cNvSpPr txBox="1"/>
          <p:nvPr/>
        </p:nvSpPr>
        <p:spPr>
          <a:xfrm>
            <a:off x="836612" y="2052637"/>
            <a:ext cx="2116138" cy="3905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FCFDBA1-4760-41A3-8D61-25393BFE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" y="5793393"/>
            <a:ext cx="5327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 dirty="0">
                <a:solidFill>
                  <a:schemeClr val="accent6"/>
                </a:solidFill>
                <a:latin typeface="Arial Narrow" pitchFamily="34" charset="0"/>
              </a:rPr>
              <a:t>Source: NASBO State Expenditure Report</a:t>
            </a:r>
            <a:endParaRPr lang="en-US" altLang="en-US" sz="1200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BBE0D5C-2F6F-4504-B8ED-C91041DAA76C}"/>
              </a:ext>
            </a:extLst>
          </p:cNvPr>
          <p:cNvSpPr txBox="1">
            <a:spLocks/>
          </p:cNvSpPr>
          <p:nvPr/>
        </p:nvSpPr>
        <p:spPr>
          <a:xfrm>
            <a:off x="839788" y="2035950"/>
            <a:ext cx="3932237" cy="5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2"/>
                </a:solidFill>
              </a:rPr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337255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DB4CD8-A533-440E-AED4-6658D44FE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34" y="583336"/>
            <a:ext cx="3665266" cy="11148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DCCF0-C4EC-4633-B977-21B5AB3973F2}"/>
              </a:ext>
            </a:extLst>
          </p:cNvPr>
          <p:cNvSpPr txBox="1"/>
          <p:nvPr/>
        </p:nvSpPr>
        <p:spPr>
          <a:xfrm>
            <a:off x="1152466" y="4102825"/>
            <a:ext cx="3748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Shelby Kerns</a:t>
            </a:r>
          </a:p>
          <a:p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Executive Director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202932-A525-4A2D-A94C-E54E53210E64}"/>
              </a:ext>
            </a:extLst>
          </p:cNvPr>
          <p:cNvGrpSpPr/>
          <p:nvPr/>
        </p:nvGrpSpPr>
        <p:grpSpPr>
          <a:xfrm>
            <a:off x="1152467" y="4976959"/>
            <a:ext cx="4038600" cy="312642"/>
            <a:chOff x="5080000" y="4487866"/>
            <a:chExt cx="4038600" cy="3126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1CBC39-3CBC-4FBA-8938-3BB6A944C3EA}"/>
                </a:ext>
              </a:extLst>
            </p:cNvPr>
            <p:cNvSpPr txBox="1"/>
            <p:nvPr userDrawn="1"/>
          </p:nvSpPr>
          <p:spPr>
            <a:xfrm>
              <a:off x="5080000" y="4523509"/>
              <a:ext cx="403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cs typeface="Times New Roman" panose="02020603050405020304" pitchFamily="18" charset="0"/>
                </a:rPr>
                <a:t>National Association of State Budget Officers | </a:t>
              </a:r>
              <a:r>
                <a:rPr lang="en-US" sz="1200" b="1">
                  <a:solidFill>
                    <a:schemeClr val="bg1"/>
                  </a:solidFill>
                  <a:cs typeface="Times New Roman" panose="02020603050405020304" pitchFamily="18" charset="0"/>
                </a:rPr>
                <a:t>NASBO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919F34-431E-4701-9F87-69EDF8426200}"/>
                </a:ext>
              </a:extLst>
            </p:cNvPr>
            <p:cNvCxnSpPr/>
            <p:nvPr userDrawn="1"/>
          </p:nvCxnSpPr>
          <p:spPr>
            <a:xfrm>
              <a:off x="5181600" y="4487866"/>
              <a:ext cx="3505200" cy="0"/>
            </a:xfrm>
            <a:prstGeom prst="line">
              <a:avLst/>
            </a:prstGeom>
            <a:ln w="19050">
              <a:solidFill>
                <a:srgbClr val="0051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927A1D16-DFF2-411D-A855-EBE5C6CF5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67" y="5630286"/>
            <a:ext cx="2809875" cy="8286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85BABD-C2FB-4564-8880-DAE3C031B82D}"/>
              </a:ext>
            </a:extLst>
          </p:cNvPr>
          <p:cNvSpPr txBox="1"/>
          <p:nvPr/>
        </p:nvSpPr>
        <p:spPr>
          <a:xfrm>
            <a:off x="1667625" y="2038856"/>
            <a:ext cx="3233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www.nasbo.org</a:t>
            </a:r>
          </a:p>
        </p:txBody>
      </p:sp>
    </p:spTree>
    <p:extLst>
      <p:ext uri="{BB962C8B-B14F-4D97-AF65-F5344CB8AC3E}">
        <p14:creationId xmlns:p14="http://schemas.microsoft.com/office/powerpoint/2010/main" val="32766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DE02-F1DA-483B-9BE0-A777F996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0878"/>
            <a:ext cx="2973929" cy="886522"/>
          </a:xfrm>
        </p:spPr>
        <p:txBody>
          <a:bodyPr>
            <a:normAutofit/>
          </a:bodyPr>
          <a:lstStyle/>
          <a:p>
            <a:r>
              <a:rPr lang="en-US" altLang="en-US">
                <a:latin typeface="Century Gothic" panose="020B0502020202020204" pitchFamily="34" charset="0"/>
                <a:ea typeface="+mn-ea"/>
                <a:cs typeface="Times New Roman" pitchFamily="18" charset="0"/>
              </a:rPr>
              <a:t>General Funds Expenditures</a:t>
            </a:r>
            <a:endParaRPr lang="en-US" sz="3200">
              <a:latin typeface="Century Gothic" panose="020B0502020202020204" pitchFamily="34" charset="0"/>
            </a:endParaRPr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41746B5A-D7C2-4250-B7BA-93C00DB060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49337" y="512956"/>
          <a:ext cx="7070357" cy="555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F23F2-E0B8-4B2C-A9CD-C54A4136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3200400"/>
            <a:ext cx="2414588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Fiscal 2019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F780-43B5-490D-A919-840B92C085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DABD-2956-4A5E-81C7-49E8A30FDA2A}"/>
              </a:ext>
            </a:extLst>
          </p:cNvPr>
          <p:cNvSpPr txBox="1"/>
          <p:nvPr/>
        </p:nvSpPr>
        <p:spPr>
          <a:xfrm>
            <a:off x="836612" y="2052637"/>
            <a:ext cx="2116138" cy="3905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endParaRPr lang="en-US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FCFDBA1-4760-41A3-8D61-25393BFE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" y="5793393"/>
            <a:ext cx="5327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>
                <a:solidFill>
                  <a:schemeClr val="accent6"/>
                </a:solidFill>
                <a:latin typeface="Arial Narrow" pitchFamily="34" charset="0"/>
              </a:rPr>
              <a:t>Source: NASBO State Expenditure Report</a:t>
            </a:r>
            <a:endParaRPr lang="en-US" altLang="en-US" sz="120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BBE0D5C-2F6F-4504-B8ED-C91041DAA76C}"/>
              </a:ext>
            </a:extLst>
          </p:cNvPr>
          <p:cNvSpPr txBox="1">
            <a:spLocks/>
          </p:cNvSpPr>
          <p:nvPr/>
        </p:nvSpPr>
        <p:spPr>
          <a:xfrm>
            <a:off x="839788" y="2035950"/>
            <a:ext cx="3932237" cy="5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By Function</a:t>
            </a:r>
          </a:p>
        </p:txBody>
      </p:sp>
    </p:spTree>
    <p:extLst>
      <p:ext uri="{BB962C8B-B14F-4D97-AF65-F5344CB8AC3E}">
        <p14:creationId xmlns:p14="http://schemas.microsoft.com/office/powerpoint/2010/main" val="38757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DE02-F1DA-483B-9BE0-A777F996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Total State Expenditures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FA00742-549D-4B5B-BEC8-3A85DB9D11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87912" y="136525"/>
          <a:ext cx="6967393" cy="592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F23F2-E0B8-4B2C-A9CD-C54A4136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3200400"/>
            <a:ext cx="2414588" cy="108234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FY19</a:t>
            </a:r>
          </a:p>
          <a:p>
            <a:pPr>
              <a:lnSpc>
                <a:spcPct val="100000"/>
              </a:lnSpc>
            </a:pPr>
            <a:r>
              <a:rPr lang="en-US" sz="2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$2,119 </a:t>
            </a:r>
            <a:r>
              <a:rPr lang="en-US" sz="28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Billion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F780-43B5-490D-A919-840B92C085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F5735F-B0A5-43FE-9715-DA774432E124}" type="slidenum">
              <a:rPr lang="en-US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</a:t>
            </a:fld>
            <a:endParaRPr lang="en-US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DABD-2956-4A5E-81C7-49E8A30FDA2A}"/>
              </a:ext>
            </a:extLst>
          </p:cNvPr>
          <p:cNvSpPr txBox="1"/>
          <p:nvPr/>
        </p:nvSpPr>
        <p:spPr>
          <a:xfrm>
            <a:off x="836612" y="2052637"/>
            <a:ext cx="2116138" cy="3905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r>
              <a:rPr lang="en-US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By Fund Source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90961D2-CEC1-4848-A9CC-E3F54951A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45" y="6043612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Source: NASBO State Expenditure Report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DE02-F1DA-483B-9BE0-A777F996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1550"/>
            <a:ext cx="2541587" cy="1085850"/>
          </a:xfrm>
        </p:spPr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Total State Expenditures</a:t>
            </a:r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8FEADD39-F922-4859-BF78-AA187057C8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7893" y="457201"/>
          <a:ext cx="7746943" cy="549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F23F2-E0B8-4B2C-A9CD-C54A4136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3200400"/>
            <a:ext cx="2414588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Fiscal 2019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F780-43B5-490D-A919-840B92C085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F5735F-B0A5-43FE-9715-DA774432E124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DABD-2956-4A5E-81C7-49E8A30FDA2A}"/>
              </a:ext>
            </a:extLst>
          </p:cNvPr>
          <p:cNvSpPr txBox="1"/>
          <p:nvPr/>
        </p:nvSpPr>
        <p:spPr>
          <a:xfrm>
            <a:off x="836612" y="2052637"/>
            <a:ext cx="2116138" cy="3905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r>
              <a:rPr lang="en-US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By Function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FCFDBA1-4760-41A3-8D61-25393BFE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" y="595475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>
                <a:solidFill>
                  <a:schemeClr val="accent6"/>
                </a:solidFill>
                <a:latin typeface="Arial Narrow" pitchFamily="34" charset="0"/>
              </a:rPr>
              <a:t>Source: NASBO State Expenditure Report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chemeClr val="accent6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1C171C-8249-479D-9F3E-B5ED6934BCC2}"/>
              </a:ext>
            </a:extLst>
          </p:cNvPr>
          <p:cNvGraphicFramePr/>
          <p:nvPr/>
        </p:nvGraphicFramePr>
        <p:xfrm>
          <a:off x="4124326" y="247650"/>
          <a:ext cx="7705723" cy="623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2EA53-8193-4FB6-9A34-4810494335C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79451" y="3805849"/>
            <a:ext cx="4067174" cy="25505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What was the state </a:t>
            </a:r>
            <a:r>
              <a:rPr lang="en-US" sz="3200" b="0" i="0" dirty="0">
                <a:latin typeface="Century Gothic" panose="020B0502020202020204" pitchFamily="34" charset="0"/>
              </a:rPr>
              <a:t>f</a:t>
            </a:r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iscal </a:t>
            </a:r>
            <a:r>
              <a:rPr lang="en-US" sz="3200" b="0" i="0" dirty="0">
                <a:latin typeface="Century Gothic" panose="020B0502020202020204" pitchFamily="34" charset="0"/>
              </a:rPr>
              <a:t>e</a:t>
            </a:r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nvironment for 2020 legislative </a:t>
            </a:r>
            <a:r>
              <a:rPr lang="en-US" sz="3200" b="0" i="0" dirty="0">
                <a:latin typeface="Century Gothic" panose="020B0502020202020204" pitchFamily="34" charset="0"/>
              </a:rPr>
              <a:t>s</a:t>
            </a:r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essions?</a:t>
            </a:r>
          </a:p>
          <a:p>
            <a:pPr algn="l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(FEBRUARY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17B28-4CFC-4228-BD80-AD2201183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E8F640BA-B1C4-4AD3-A3C7-1F2A1046C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4" y="689878"/>
            <a:ext cx="3204990" cy="320499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1B85123-799D-4587-ACA0-51FA9809968B}"/>
              </a:ext>
            </a:extLst>
          </p:cNvPr>
          <p:cNvSpPr txBox="1">
            <a:spLocks/>
          </p:cNvSpPr>
          <p:nvPr/>
        </p:nvSpPr>
        <p:spPr>
          <a:xfrm>
            <a:off x="11353799" y="6356349"/>
            <a:ext cx="48490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735F-B0A5-43FE-9715-DA774432E1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A3A3-26D5-440C-8AB8-1F3CF3B9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46 States Had Fiscal 2019 Revenue Collections Exceed Budget Projections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DE05E-C8BF-462C-9904-5AC943511C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B593418-1D89-4A35-8B2C-46BBACA5EB44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495672110"/>
              </p:ext>
            </p:extLst>
          </p:nvPr>
        </p:nvGraphicFramePr>
        <p:xfrm>
          <a:off x="0" y="775854"/>
          <a:ext cx="8458200" cy="485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EFAC91-B236-4400-9C58-641A4798F1B1}"/>
              </a:ext>
            </a:extLst>
          </p:cNvPr>
          <p:cNvSpPr txBox="1"/>
          <p:nvPr/>
        </p:nvSpPr>
        <p:spPr>
          <a:xfrm>
            <a:off x="486561" y="6356349"/>
            <a:ext cx="5134063" cy="23739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Fall 2019 Fiscal Survey of States</a:t>
            </a:r>
          </a:p>
        </p:txBody>
      </p:sp>
    </p:spTree>
    <p:extLst>
      <p:ext uri="{BB962C8B-B14F-4D97-AF65-F5344CB8AC3E}">
        <p14:creationId xmlns:p14="http://schemas.microsoft.com/office/powerpoint/2010/main" val="30218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75B3-7899-49EA-B400-AAB6B0AE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Most States Continued to Strengthen Rainy Day Funds</a:t>
            </a:r>
            <a:br>
              <a: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Median balance reached all-time high</a:t>
            </a:r>
            <a:br>
              <a:rPr 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alt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41 States Reported Increases in Fiscal 2019; </a:t>
            </a:r>
            <a:br>
              <a:rPr lang="en-US" alt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alt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altLang="en-US" sz="1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32 States Were Forecasting Increases in Fiscal 2020</a:t>
            </a:r>
            <a:endParaRPr lang="en-US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42CEB4-F257-44C0-A0A1-0CE20E96A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8CA59D-16A1-4081-86B7-D4C07341549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428507672"/>
              </p:ext>
            </p:extLst>
          </p:nvPr>
        </p:nvGraphicFramePr>
        <p:xfrm>
          <a:off x="150666" y="1057275"/>
          <a:ext cx="8458200" cy="401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62A95D-96EA-440D-8657-F756961961F9}"/>
              </a:ext>
            </a:extLst>
          </p:cNvPr>
          <p:cNvSpPr txBox="1"/>
          <p:nvPr/>
        </p:nvSpPr>
        <p:spPr>
          <a:xfrm>
            <a:off x="486561" y="6174297"/>
            <a:ext cx="6677637" cy="3651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Fall 2019 Fiscal Survey of States</a:t>
            </a:r>
          </a:p>
        </p:txBody>
      </p:sp>
    </p:spTree>
    <p:extLst>
      <p:ext uri="{BB962C8B-B14F-4D97-AF65-F5344CB8AC3E}">
        <p14:creationId xmlns:p14="http://schemas.microsoft.com/office/powerpoint/2010/main" val="14653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7E2F4E-968D-423B-AB2D-7CAD82621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State General Fund Spending Was Expected to See Moderate Increase In Fiscal 2020, Following Above-Average Growth in Fiscal 2019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45 States Enacted Spending Increases in Fiscal 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765B07-167D-411C-BE20-D5F22368F4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5735F-B0A5-43FE-9715-DA774432E12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5F39A95A-73C0-4135-8ED8-C55FA368A3EA}"/>
              </a:ext>
            </a:extLst>
          </p:cNvPr>
          <p:cNvGraphicFramePr>
            <a:graphicFrameLocks noGrp="1" noChangeAspect="1"/>
          </p:cNvGraphicFramePr>
          <p:nvPr>
            <p:ph sz="quarter" idx="12"/>
          </p:nvPr>
        </p:nvGraphicFramePr>
        <p:xfrm>
          <a:off x="353293" y="1228339"/>
          <a:ext cx="8255447" cy="401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37C8749-7529-4917-AD1E-0BCEEE45BCFD}"/>
              </a:ext>
            </a:extLst>
          </p:cNvPr>
          <p:cNvSpPr txBox="1"/>
          <p:nvPr/>
        </p:nvSpPr>
        <p:spPr>
          <a:xfrm>
            <a:off x="230909" y="5384800"/>
            <a:ext cx="8100291" cy="2955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41-year historical average annual nominal growth rate in state general fund spending is 5.4 percent.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Fall 2019 Fiscal Survey of States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56C2B-4FCB-4F3C-A35F-838DC1F9885E}"/>
              </a:ext>
            </a:extLst>
          </p:cNvPr>
          <p:cNvSpPr txBox="1"/>
          <p:nvPr/>
        </p:nvSpPr>
        <p:spPr>
          <a:xfrm>
            <a:off x="6160655" y="2601183"/>
            <a:ext cx="8846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*Average</a:t>
            </a:r>
          </a:p>
        </p:txBody>
      </p:sp>
    </p:spTree>
    <p:extLst>
      <p:ext uri="{BB962C8B-B14F-4D97-AF65-F5344CB8AC3E}">
        <p14:creationId xmlns:p14="http://schemas.microsoft.com/office/powerpoint/2010/main" val="25013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ASBO 2018">
      <a:dk1>
        <a:srgbClr val="005177"/>
      </a:dk1>
      <a:lt1>
        <a:sysClr val="window" lastClr="FFFFFF"/>
      </a:lt1>
      <a:dk2>
        <a:srgbClr val="0CB8B8"/>
      </a:dk2>
      <a:lt2>
        <a:srgbClr val="DEDEDE"/>
      </a:lt2>
      <a:accent1>
        <a:srgbClr val="7E8DB8"/>
      </a:accent1>
      <a:accent2>
        <a:srgbClr val="7EA800"/>
      </a:accent2>
      <a:accent3>
        <a:srgbClr val="D5374E"/>
      </a:accent3>
      <a:accent4>
        <a:srgbClr val="14B4A1"/>
      </a:accent4>
      <a:accent5>
        <a:srgbClr val="C4652D"/>
      </a:accent5>
      <a:accent6>
        <a:srgbClr val="C7C7C7"/>
      </a:accent6>
      <a:hlink>
        <a:srgbClr val="0061AF"/>
      </a:hlink>
      <a:folHlink>
        <a:srgbClr val="0061AF"/>
      </a:folHlink>
    </a:clrScheme>
    <a:fontScheme name="Nasbo brand">
      <a:majorFont>
        <a:latin typeface="Century Gothic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>
        <a:no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e613872e-c3b4-4f0c-9be2-8add9f8322d8" xsi:nil="true"/>
    <MigrationWizIdSecurityGroups xmlns="e613872e-c3b4-4f0c-9be2-8add9f8322d8" xsi:nil="true"/>
    <MigrationWizIdPermissionLevels xmlns="e613872e-c3b4-4f0c-9be2-8add9f8322d8" xsi:nil="true"/>
    <MigrationWizId xmlns="e613872e-c3b4-4f0c-9be2-8add9f8322d8" xsi:nil="true"/>
    <MigrationWizIdPermissions xmlns="e613872e-c3b4-4f0c-9be2-8add9f8322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9B3894FA9E441A7A88075D88C9633" ma:contentTypeVersion="17" ma:contentTypeDescription="Create a new document." ma:contentTypeScope="" ma:versionID="f5d902433ab97e4c8b99e0fd52c0d8d9">
  <xsd:schema xmlns:xsd="http://www.w3.org/2001/XMLSchema" xmlns:xs="http://www.w3.org/2001/XMLSchema" xmlns:p="http://schemas.microsoft.com/office/2006/metadata/properties" xmlns:ns2="e613872e-c3b4-4f0c-9be2-8add9f8322d8" xmlns:ns3="1a07dba9-6d90-4a1b-b93f-8aebff607d37" targetNamespace="http://schemas.microsoft.com/office/2006/metadata/properties" ma:root="true" ma:fieldsID="fa40166df48e8a8fa3951dacc53bd01f" ns2:_="" ns3:_="">
    <xsd:import namespace="e613872e-c3b4-4f0c-9be2-8add9f8322d8"/>
    <xsd:import namespace="1a07dba9-6d90-4a1b-b93f-8aebff607d3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3872e-c3b4-4f0c-9be2-8add9f8322d8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7dba9-6d90-4a1b-b93f-8aebff607d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A52A57-3194-4A95-92C0-59885DDD7C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D85854-F841-452B-81AE-B6AB621F0394}">
  <ds:schemaRefs>
    <ds:schemaRef ds:uri="http://schemas.microsoft.com/office/2006/metadata/properties"/>
    <ds:schemaRef ds:uri="http://schemas.microsoft.com/office/infopath/2007/PartnerControls"/>
    <ds:schemaRef ds:uri="e613872e-c3b4-4f0c-9be2-8add9f8322d8"/>
  </ds:schemaRefs>
</ds:datastoreItem>
</file>

<file path=customXml/itemProps3.xml><?xml version="1.0" encoding="utf-8"?>
<ds:datastoreItem xmlns:ds="http://schemas.openxmlformats.org/officeDocument/2006/customXml" ds:itemID="{67CCC1F2-FD9E-415C-B72C-5B8666337E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13872e-c3b4-4f0c-9be2-8add9f8322d8"/>
    <ds:schemaRef ds:uri="1a07dba9-6d90-4a1b-b93f-8aebff607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1211</Words>
  <Application>Microsoft Office PowerPoint</Application>
  <PresentationFormat>Widescreen</PresentationFormat>
  <Paragraphs>236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Century Gothic</vt:lpstr>
      <vt:lpstr>Ebrima</vt:lpstr>
      <vt:lpstr>Roboto Slab</vt:lpstr>
      <vt:lpstr>Segoe UI</vt:lpstr>
      <vt:lpstr>Segoe UI Light</vt:lpstr>
      <vt:lpstr>Segoe UI Semibold</vt:lpstr>
      <vt:lpstr>Wingdings</vt:lpstr>
      <vt:lpstr>Office Theme</vt:lpstr>
      <vt:lpstr>Fiscal Condition  of the States</vt:lpstr>
      <vt:lpstr>Revenue Sources in the General Fund</vt:lpstr>
      <vt:lpstr>General Funds Expenditures</vt:lpstr>
      <vt:lpstr>Total State Expenditures</vt:lpstr>
      <vt:lpstr>Total State Expenditures</vt:lpstr>
      <vt:lpstr>PowerPoint Presentation</vt:lpstr>
      <vt:lpstr>46 States Had Fiscal 2019 Revenue Collections Exceed Budget Projections</vt:lpstr>
      <vt:lpstr>Most States Continued to Strengthen Rainy Day Funds  Median balance reached all-time high  41 States Reported Increases in Fiscal 2019;   32 States Were Forecasting Increases in Fiscal 2020</vt:lpstr>
      <vt:lpstr>State General Fund Spending Was Expected to See Moderate Increase In Fiscal 2020, Following Above-Average Growth in Fiscal 2019  45 States Enacted Spending Increases in Fiscal 2020</vt:lpstr>
      <vt:lpstr>No States Made Mid-Year Budget Reductions in Fiscal 2019 Due to a Shortfall</vt:lpstr>
      <vt:lpstr>Key Themes &amp; Common Budget Items for Fiscal 2020 (FEBRUARY 2020)</vt:lpstr>
      <vt:lpstr>State Budgets Provide Significant New Resources for Education &amp; Other Key Priorities  Enacted General Fund Budgets for Fiscal 2020 Provide for Net Appropriation Increases of $39.1 Billion</vt:lpstr>
      <vt:lpstr>PowerPoint Presentation</vt:lpstr>
      <vt:lpstr>Ways to address budget shortfalls</vt:lpstr>
      <vt:lpstr>Revenue declines during Great Recession (From fiscal 2008 to fiscal 2010)</vt:lpstr>
      <vt:lpstr>General fund expenditure declines during the Great Recession (From fiscal 2008 to fiscal 2010)</vt:lpstr>
      <vt:lpstr>Midyear program cuts by budget area – Fiscal 2010</vt:lpstr>
      <vt:lpstr>Strategies Used to Manage Budgets, Fiscal 2010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Fiscal Outlook</dc:title>
  <dc:creator>Brukie Gashaw</dc:creator>
  <cp:lastModifiedBy>Shelby Kerns</cp:lastModifiedBy>
  <cp:revision>10</cp:revision>
  <cp:lastPrinted>2020-05-06T11:15:35Z</cp:lastPrinted>
  <dcterms:created xsi:type="dcterms:W3CDTF">2018-08-16T14:51:28Z</dcterms:created>
  <dcterms:modified xsi:type="dcterms:W3CDTF">2020-06-29T15:43:37Z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0x01010004A9B3894FA9E441A7A88075D88C9633</vt:lpwstr>
  </property>
</Properties>
</file>