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3" r:id="rId2"/>
    <p:sldId id="261" r:id="rId3"/>
    <p:sldId id="264" r:id="rId4"/>
    <p:sldId id="259" r:id="rId5"/>
    <p:sldId id="257" r:id="rId6"/>
    <p:sldId id="268" r:id="rId7"/>
    <p:sldId id="262" r:id="rId8"/>
    <p:sldId id="267" r:id="rId9"/>
    <p:sldId id="266"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9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891BA-230C-485E-9924-1C4BDABE7A8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AD1C40D-8A56-473E-A5AB-EAAD64D73B49}">
      <dgm:prSet custT="1"/>
      <dgm:spPr/>
      <dgm:t>
        <a:bodyPr/>
        <a:lstStyle/>
        <a:p>
          <a:r>
            <a:rPr lang="en-US" sz="2000"/>
            <a:t>Property Tax</a:t>
          </a:r>
        </a:p>
      </dgm:t>
    </dgm:pt>
    <dgm:pt modelId="{39ACE626-B84C-4F6A-B67D-4C27562E7306}" type="parTrans" cxnId="{D1996947-918E-47E5-A1CB-DAE01E09162B}">
      <dgm:prSet/>
      <dgm:spPr/>
      <dgm:t>
        <a:bodyPr/>
        <a:lstStyle/>
        <a:p>
          <a:endParaRPr lang="en-US"/>
        </a:p>
      </dgm:t>
    </dgm:pt>
    <dgm:pt modelId="{8C3AFB04-50AD-4E8D-97E4-DE0A6EF03D97}" type="sibTrans" cxnId="{D1996947-918E-47E5-A1CB-DAE01E09162B}">
      <dgm:prSet/>
      <dgm:spPr/>
      <dgm:t>
        <a:bodyPr/>
        <a:lstStyle/>
        <a:p>
          <a:endParaRPr lang="en-US"/>
        </a:p>
      </dgm:t>
    </dgm:pt>
    <dgm:pt modelId="{E33C856C-6198-4834-84C9-6B1598DDC104}">
      <dgm:prSet custT="1"/>
      <dgm:spPr>
        <a:solidFill>
          <a:srgbClr val="00B050"/>
        </a:solidFill>
      </dgm:spPr>
      <dgm:t>
        <a:bodyPr/>
        <a:lstStyle/>
        <a:p>
          <a:r>
            <a:rPr lang="en-US" sz="2000"/>
            <a:t>Income Tax</a:t>
          </a:r>
        </a:p>
      </dgm:t>
    </dgm:pt>
    <dgm:pt modelId="{7EA413D8-172B-4480-BE48-C5D97448C020}" type="parTrans" cxnId="{59A0841E-F6A6-4448-974B-243A117FCF4D}">
      <dgm:prSet/>
      <dgm:spPr/>
      <dgm:t>
        <a:bodyPr/>
        <a:lstStyle/>
        <a:p>
          <a:endParaRPr lang="en-US"/>
        </a:p>
      </dgm:t>
    </dgm:pt>
    <dgm:pt modelId="{08AEBB2B-A8BC-4F96-8BFC-A6EA9FFCC80E}" type="sibTrans" cxnId="{59A0841E-F6A6-4448-974B-243A117FCF4D}">
      <dgm:prSet/>
      <dgm:spPr/>
      <dgm:t>
        <a:bodyPr/>
        <a:lstStyle/>
        <a:p>
          <a:endParaRPr lang="en-US"/>
        </a:p>
      </dgm:t>
    </dgm:pt>
    <dgm:pt modelId="{98474AEA-7950-4CF5-97AD-27AE154ACA24}">
      <dgm:prSet custT="1"/>
      <dgm:spPr/>
      <dgm:t>
        <a:bodyPr/>
        <a:lstStyle/>
        <a:p>
          <a:r>
            <a:rPr lang="en-US" sz="2000"/>
            <a:t>Sales Tax, Hotel Tax, Property Transfer Tax</a:t>
          </a:r>
        </a:p>
      </dgm:t>
    </dgm:pt>
    <dgm:pt modelId="{1535D0B7-A82E-458E-800C-034652D682E2}" type="parTrans" cxnId="{FE77334B-D4EA-4F1E-8C41-E3EF2918B190}">
      <dgm:prSet/>
      <dgm:spPr/>
      <dgm:t>
        <a:bodyPr/>
        <a:lstStyle/>
        <a:p>
          <a:endParaRPr lang="en-US"/>
        </a:p>
      </dgm:t>
    </dgm:pt>
    <dgm:pt modelId="{34D663E8-92AA-48A6-B923-4E2AA79595D4}" type="sibTrans" cxnId="{FE77334B-D4EA-4F1E-8C41-E3EF2918B190}">
      <dgm:prSet/>
      <dgm:spPr/>
      <dgm:t>
        <a:bodyPr/>
        <a:lstStyle/>
        <a:p>
          <a:endParaRPr lang="en-US"/>
        </a:p>
      </dgm:t>
    </dgm:pt>
    <dgm:pt modelId="{7965A52C-B59E-4B4C-B7C4-A13BDDCA5F72}">
      <dgm:prSet custT="1"/>
      <dgm:spPr>
        <a:solidFill>
          <a:srgbClr val="00B050"/>
        </a:solidFill>
      </dgm:spPr>
      <dgm:t>
        <a:bodyPr/>
        <a:lstStyle/>
        <a:p>
          <a:r>
            <a:rPr lang="en-US" sz="2000"/>
            <a:t>Business License Tax</a:t>
          </a:r>
        </a:p>
      </dgm:t>
    </dgm:pt>
    <dgm:pt modelId="{6C26FD2F-90AA-45EC-8894-5B65407097CD}" type="parTrans" cxnId="{7B3E3DBB-54CA-47A0-A4D0-30B666F34ADC}">
      <dgm:prSet/>
      <dgm:spPr/>
      <dgm:t>
        <a:bodyPr/>
        <a:lstStyle/>
        <a:p>
          <a:endParaRPr lang="en-US"/>
        </a:p>
      </dgm:t>
    </dgm:pt>
    <dgm:pt modelId="{5EEC0CA0-D516-41DA-81AB-369DA1E51806}" type="sibTrans" cxnId="{7B3E3DBB-54CA-47A0-A4D0-30B666F34ADC}">
      <dgm:prSet/>
      <dgm:spPr/>
      <dgm:t>
        <a:bodyPr/>
        <a:lstStyle/>
        <a:p>
          <a:endParaRPr lang="en-US"/>
        </a:p>
      </dgm:t>
    </dgm:pt>
    <dgm:pt modelId="{172E97FA-77A9-468B-825C-05D0AFF6E66F}">
      <dgm:prSet custT="1"/>
      <dgm:spPr/>
      <dgm:t>
        <a:bodyPr/>
        <a:lstStyle/>
        <a:p>
          <a:r>
            <a:rPr lang="en-US" sz="2000"/>
            <a:t>Utility Users Tax, Franchise Payments</a:t>
          </a:r>
        </a:p>
      </dgm:t>
    </dgm:pt>
    <dgm:pt modelId="{79E8E487-19EF-4BA7-92C4-5F9CE4501DB1}" type="parTrans" cxnId="{FEC51FB1-A2B2-4EB3-8962-CC5DAEDAB23E}">
      <dgm:prSet/>
      <dgm:spPr/>
      <dgm:t>
        <a:bodyPr/>
        <a:lstStyle/>
        <a:p>
          <a:endParaRPr lang="en-US"/>
        </a:p>
      </dgm:t>
    </dgm:pt>
    <dgm:pt modelId="{D9A5745A-C4B4-4683-8976-16C3E22C0447}" type="sibTrans" cxnId="{FEC51FB1-A2B2-4EB3-8962-CC5DAEDAB23E}">
      <dgm:prSet/>
      <dgm:spPr/>
      <dgm:t>
        <a:bodyPr/>
        <a:lstStyle/>
        <a:p>
          <a:endParaRPr lang="en-US"/>
        </a:p>
      </dgm:t>
    </dgm:pt>
    <dgm:pt modelId="{C6130081-71DE-4443-949F-8A581DF90FC9}">
      <dgm:prSet custT="1"/>
      <dgm:spPr>
        <a:solidFill>
          <a:srgbClr val="00B050"/>
        </a:solidFill>
      </dgm:spPr>
      <dgm:t>
        <a:bodyPr/>
        <a:lstStyle/>
        <a:p>
          <a:r>
            <a:rPr lang="en-US" sz="2000"/>
            <a:t>Recreation and Fee Programs</a:t>
          </a:r>
        </a:p>
      </dgm:t>
    </dgm:pt>
    <dgm:pt modelId="{251ED575-7EE0-4A09-B027-33D427091311}" type="parTrans" cxnId="{A91317E8-993A-4103-A462-BC06893C2698}">
      <dgm:prSet/>
      <dgm:spPr/>
      <dgm:t>
        <a:bodyPr/>
        <a:lstStyle/>
        <a:p>
          <a:endParaRPr lang="en-US"/>
        </a:p>
      </dgm:t>
    </dgm:pt>
    <dgm:pt modelId="{2BD63494-184D-4789-BFC4-662FB144B6D6}" type="sibTrans" cxnId="{A91317E8-993A-4103-A462-BC06893C2698}">
      <dgm:prSet/>
      <dgm:spPr/>
      <dgm:t>
        <a:bodyPr/>
        <a:lstStyle/>
        <a:p>
          <a:endParaRPr lang="en-US"/>
        </a:p>
      </dgm:t>
    </dgm:pt>
    <dgm:pt modelId="{0FC209F8-C57D-4722-AE22-8C431638FFF3}" type="pres">
      <dgm:prSet presAssocID="{40D891BA-230C-485E-9924-1C4BDABE7A87}" presName="cycle" presStyleCnt="0">
        <dgm:presLayoutVars>
          <dgm:dir/>
          <dgm:resizeHandles val="exact"/>
        </dgm:presLayoutVars>
      </dgm:prSet>
      <dgm:spPr/>
      <dgm:t>
        <a:bodyPr/>
        <a:lstStyle/>
        <a:p>
          <a:endParaRPr lang="en-US"/>
        </a:p>
      </dgm:t>
    </dgm:pt>
    <dgm:pt modelId="{17E0E0C7-C8BA-43E8-A183-81F6A085B0A8}" type="pres">
      <dgm:prSet presAssocID="{0AD1C40D-8A56-473E-A5AB-EAAD64D73B49}" presName="node" presStyleLbl="node1" presStyleIdx="0" presStyleCnt="6" custScaleX="143199">
        <dgm:presLayoutVars>
          <dgm:bulletEnabled val="1"/>
        </dgm:presLayoutVars>
      </dgm:prSet>
      <dgm:spPr/>
      <dgm:t>
        <a:bodyPr/>
        <a:lstStyle/>
        <a:p>
          <a:endParaRPr lang="en-US"/>
        </a:p>
      </dgm:t>
    </dgm:pt>
    <dgm:pt modelId="{4D5A533A-5CA9-49B7-80D6-53A0EE009570}" type="pres">
      <dgm:prSet presAssocID="{0AD1C40D-8A56-473E-A5AB-EAAD64D73B49}" presName="spNode" presStyleCnt="0"/>
      <dgm:spPr/>
    </dgm:pt>
    <dgm:pt modelId="{A7175C3B-5883-418B-AB31-EB654D0B86E0}" type="pres">
      <dgm:prSet presAssocID="{8C3AFB04-50AD-4E8D-97E4-DE0A6EF03D97}" presName="sibTrans" presStyleLbl="sibTrans1D1" presStyleIdx="0" presStyleCnt="6"/>
      <dgm:spPr/>
      <dgm:t>
        <a:bodyPr/>
        <a:lstStyle/>
        <a:p>
          <a:endParaRPr lang="en-US"/>
        </a:p>
      </dgm:t>
    </dgm:pt>
    <dgm:pt modelId="{98653817-EE8D-4E29-8370-06612CB29727}" type="pres">
      <dgm:prSet presAssocID="{E33C856C-6198-4834-84C9-6B1598DDC104}" presName="node" presStyleLbl="node1" presStyleIdx="1" presStyleCnt="6" custScaleX="143199" custRadScaleRad="101375" custRadScaleInc="34160">
        <dgm:presLayoutVars>
          <dgm:bulletEnabled val="1"/>
        </dgm:presLayoutVars>
      </dgm:prSet>
      <dgm:spPr/>
      <dgm:t>
        <a:bodyPr/>
        <a:lstStyle/>
        <a:p>
          <a:endParaRPr lang="en-US"/>
        </a:p>
      </dgm:t>
    </dgm:pt>
    <dgm:pt modelId="{87B57A7E-9F1F-40E1-9572-AAEAF2D8376C}" type="pres">
      <dgm:prSet presAssocID="{E33C856C-6198-4834-84C9-6B1598DDC104}" presName="spNode" presStyleCnt="0"/>
      <dgm:spPr/>
    </dgm:pt>
    <dgm:pt modelId="{5012D78B-BD95-4F47-BA91-F6F14BF3BB8F}" type="pres">
      <dgm:prSet presAssocID="{08AEBB2B-A8BC-4F96-8BFC-A6EA9FFCC80E}" presName="sibTrans" presStyleLbl="sibTrans1D1" presStyleIdx="1" presStyleCnt="6"/>
      <dgm:spPr/>
      <dgm:t>
        <a:bodyPr/>
        <a:lstStyle/>
        <a:p>
          <a:endParaRPr lang="en-US"/>
        </a:p>
      </dgm:t>
    </dgm:pt>
    <dgm:pt modelId="{46C4C3C2-BACE-4F84-AA8A-833F193C7655}" type="pres">
      <dgm:prSet presAssocID="{98474AEA-7950-4CF5-97AD-27AE154ACA24}" presName="node" presStyleLbl="node1" presStyleIdx="2" presStyleCnt="6" custScaleX="143199" custRadScaleRad="99677" custRadScaleInc="-26526">
        <dgm:presLayoutVars>
          <dgm:bulletEnabled val="1"/>
        </dgm:presLayoutVars>
      </dgm:prSet>
      <dgm:spPr/>
      <dgm:t>
        <a:bodyPr/>
        <a:lstStyle/>
        <a:p>
          <a:endParaRPr lang="en-US"/>
        </a:p>
      </dgm:t>
    </dgm:pt>
    <dgm:pt modelId="{AC2549A7-D155-4AE8-81AB-2604781C67EC}" type="pres">
      <dgm:prSet presAssocID="{98474AEA-7950-4CF5-97AD-27AE154ACA24}" presName="spNode" presStyleCnt="0"/>
      <dgm:spPr/>
    </dgm:pt>
    <dgm:pt modelId="{603F3AFA-43B6-4C82-816E-CFD14ABB196B}" type="pres">
      <dgm:prSet presAssocID="{34D663E8-92AA-48A6-B923-4E2AA79595D4}" presName="sibTrans" presStyleLbl="sibTrans1D1" presStyleIdx="2" presStyleCnt="6"/>
      <dgm:spPr/>
      <dgm:t>
        <a:bodyPr/>
        <a:lstStyle/>
        <a:p>
          <a:endParaRPr lang="en-US"/>
        </a:p>
      </dgm:t>
    </dgm:pt>
    <dgm:pt modelId="{8B3F717E-FAC3-41AC-A478-E0E05E95B22A}" type="pres">
      <dgm:prSet presAssocID="{7965A52C-B59E-4B4C-B7C4-A13BDDCA5F72}" presName="node" presStyleLbl="node1" presStyleIdx="3" presStyleCnt="6" custScaleX="143199">
        <dgm:presLayoutVars>
          <dgm:bulletEnabled val="1"/>
        </dgm:presLayoutVars>
      </dgm:prSet>
      <dgm:spPr/>
      <dgm:t>
        <a:bodyPr/>
        <a:lstStyle/>
        <a:p>
          <a:endParaRPr lang="en-US"/>
        </a:p>
      </dgm:t>
    </dgm:pt>
    <dgm:pt modelId="{72155D87-6274-4F53-86F7-D11FD4355563}" type="pres">
      <dgm:prSet presAssocID="{7965A52C-B59E-4B4C-B7C4-A13BDDCA5F72}" presName="spNode" presStyleCnt="0"/>
      <dgm:spPr/>
    </dgm:pt>
    <dgm:pt modelId="{607A9898-5945-4F2B-ADB5-6442ABA9BC4D}" type="pres">
      <dgm:prSet presAssocID="{5EEC0CA0-D516-41DA-81AB-369DA1E51806}" presName="sibTrans" presStyleLbl="sibTrans1D1" presStyleIdx="3" presStyleCnt="6"/>
      <dgm:spPr/>
      <dgm:t>
        <a:bodyPr/>
        <a:lstStyle/>
        <a:p>
          <a:endParaRPr lang="en-US"/>
        </a:p>
      </dgm:t>
    </dgm:pt>
    <dgm:pt modelId="{190A826D-8D6B-40EE-A804-376BF2DC5773}" type="pres">
      <dgm:prSet presAssocID="{172E97FA-77A9-468B-825C-05D0AFF6E66F}" presName="node" presStyleLbl="node1" presStyleIdx="4" presStyleCnt="6" custScaleX="143199" custRadScaleRad="98835" custRadScaleInc="35168">
        <dgm:presLayoutVars>
          <dgm:bulletEnabled val="1"/>
        </dgm:presLayoutVars>
      </dgm:prSet>
      <dgm:spPr/>
      <dgm:t>
        <a:bodyPr/>
        <a:lstStyle/>
        <a:p>
          <a:endParaRPr lang="en-US"/>
        </a:p>
      </dgm:t>
    </dgm:pt>
    <dgm:pt modelId="{298E309E-3741-4CEC-8FFB-BE033313C083}" type="pres">
      <dgm:prSet presAssocID="{172E97FA-77A9-468B-825C-05D0AFF6E66F}" presName="spNode" presStyleCnt="0"/>
      <dgm:spPr/>
    </dgm:pt>
    <dgm:pt modelId="{D9200D98-483E-4E8A-8672-9EAE0C32D6B8}" type="pres">
      <dgm:prSet presAssocID="{D9A5745A-C4B4-4683-8976-16C3E22C0447}" presName="sibTrans" presStyleLbl="sibTrans1D1" presStyleIdx="4" presStyleCnt="6"/>
      <dgm:spPr/>
      <dgm:t>
        <a:bodyPr/>
        <a:lstStyle/>
        <a:p>
          <a:endParaRPr lang="en-US"/>
        </a:p>
      </dgm:t>
    </dgm:pt>
    <dgm:pt modelId="{4F4A7D35-B47B-405C-AD39-B03939A47892}" type="pres">
      <dgm:prSet presAssocID="{C6130081-71DE-4443-949F-8A581DF90FC9}" presName="node" presStyleLbl="node1" presStyleIdx="5" presStyleCnt="6" custScaleX="143199" custRadScaleRad="99824" custRadScaleInc="-19737">
        <dgm:presLayoutVars>
          <dgm:bulletEnabled val="1"/>
        </dgm:presLayoutVars>
      </dgm:prSet>
      <dgm:spPr/>
      <dgm:t>
        <a:bodyPr/>
        <a:lstStyle/>
        <a:p>
          <a:endParaRPr lang="en-US"/>
        </a:p>
      </dgm:t>
    </dgm:pt>
    <dgm:pt modelId="{9276442E-00F8-47C9-BE48-FC346D86436D}" type="pres">
      <dgm:prSet presAssocID="{C6130081-71DE-4443-949F-8A581DF90FC9}" presName="spNode" presStyleCnt="0"/>
      <dgm:spPr/>
    </dgm:pt>
    <dgm:pt modelId="{A6373140-B358-4CEB-BAB0-F3A2689CE7F6}" type="pres">
      <dgm:prSet presAssocID="{2BD63494-184D-4789-BFC4-662FB144B6D6}" presName="sibTrans" presStyleLbl="sibTrans1D1" presStyleIdx="5" presStyleCnt="6"/>
      <dgm:spPr/>
      <dgm:t>
        <a:bodyPr/>
        <a:lstStyle/>
        <a:p>
          <a:endParaRPr lang="en-US"/>
        </a:p>
      </dgm:t>
    </dgm:pt>
  </dgm:ptLst>
  <dgm:cxnLst>
    <dgm:cxn modelId="{EB602C7B-3025-8844-B5B5-27B6763FC4EA}" type="presOf" srcId="{08AEBB2B-A8BC-4F96-8BFC-A6EA9FFCC80E}" destId="{5012D78B-BD95-4F47-BA91-F6F14BF3BB8F}" srcOrd="0" destOrd="0" presId="urn:microsoft.com/office/officeart/2005/8/layout/cycle6"/>
    <dgm:cxn modelId="{232C199C-374E-C64C-B70A-25767162AAD1}" type="presOf" srcId="{E33C856C-6198-4834-84C9-6B1598DDC104}" destId="{98653817-EE8D-4E29-8370-06612CB29727}" srcOrd="0" destOrd="0" presId="urn:microsoft.com/office/officeart/2005/8/layout/cycle6"/>
    <dgm:cxn modelId="{FC3D3A29-2211-9440-9928-23AAFCE825CD}" type="presOf" srcId="{34D663E8-92AA-48A6-B923-4E2AA79595D4}" destId="{603F3AFA-43B6-4C82-816E-CFD14ABB196B}" srcOrd="0" destOrd="0" presId="urn:microsoft.com/office/officeart/2005/8/layout/cycle6"/>
    <dgm:cxn modelId="{D1996947-918E-47E5-A1CB-DAE01E09162B}" srcId="{40D891BA-230C-485E-9924-1C4BDABE7A87}" destId="{0AD1C40D-8A56-473E-A5AB-EAAD64D73B49}" srcOrd="0" destOrd="0" parTransId="{39ACE626-B84C-4F6A-B67D-4C27562E7306}" sibTransId="{8C3AFB04-50AD-4E8D-97E4-DE0A6EF03D97}"/>
    <dgm:cxn modelId="{20E2AB82-CB31-1C48-BAE3-8F48035CEF61}" type="presOf" srcId="{0AD1C40D-8A56-473E-A5AB-EAAD64D73B49}" destId="{17E0E0C7-C8BA-43E8-A183-81F6A085B0A8}" srcOrd="0" destOrd="0" presId="urn:microsoft.com/office/officeart/2005/8/layout/cycle6"/>
    <dgm:cxn modelId="{FE77334B-D4EA-4F1E-8C41-E3EF2918B190}" srcId="{40D891BA-230C-485E-9924-1C4BDABE7A87}" destId="{98474AEA-7950-4CF5-97AD-27AE154ACA24}" srcOrd="2" destOrd="0" parTransId="{1535D0B7-A82E-458E-800C-034652D682E2}" sibTransId="{34D663E8-92AA-48A6-B923-4E2AA79595D4}"/>
    <dgm:cxn modelId="{3486F8D7-83E3-EE48-8389-E3171BB039A7}" type="presOf" srcId="{8C3AFB04-50AD-4E8D-97E4-DE0A6EF03D97}" destId="{A7175C3B-5883-418B-AB31-EB654D0B86E0}" srcOrd="0" destOrd="0" presId="urn:microsoft.com/office/officeart/2005/8/layout/cycle6"/>
    <dgm:cxn modelId="{DD6C0F85-B205-DC47-A3B7-D67A048144B7}" type="presOf" srcId="{40D891BA-230C-485E-9924-1C4BDABE7A87}" destId="{0FC209F8-C57D-4722-AE22-8C431638FFF3}" srcOrd="0" destOrd="0" presId="urn:microsoft.com/office/officeart/2005/8/layout/cycle6"/>
    <dgm:cxn modelId="{192C1D61-8BFF-6947-B6BC-EBF5C5F02047}" type="presOf" srcId="{172E97FA-77A9-468B-825C-05D0AFF6E66F}" destId="{190A826D-8D6B-40EE-A804-376BF2DC5773}" srcOrd="0" destOrd="0" presId="urn:microsoft.com/office/officeart/2005/8/layout/cycle6"/>
    <dgm:cxn modelId="{9CFBECD8-C7AE-9E42-98E7-D0BE82E704CA}" type="presOf" srcId="{5EEC0CA0-D516-41DA-81AB-369DA1E51806}" destId="{607A9898-5945-4F2B-ADB5-6442ABA9BC4D}" srcOrd="0" destOrd="0" presId="urn:microsoft.com/office/officeart/2005/8/layout/cycle6"/>
    <dgm:cxn modelId="{7B3E3DBB-54CA-47A0-A4D0-30B666F34ADC}" srcId="{40D891BA-230C-485E-9924-1C4BDABE7A87}" destId="{7965A52C-B59E-4B4C-B7C4-A13BDDCA5F72}" srcOrd="3" destOrd="0" parTransId="{6C26FD2F-90AA-45EC-8894-5B65407097CD}" sibTransId="{5EEC0CA0-D516-41DA-81AB-369DA1E51806}"/>
    <dgm:cxn modelId="{8EC00F1C-1835-CB47-A695-B210212F3732}" type="presOf" srcId="{D9A5745A-C4B4-4683-8976-16C3E22C0447}" destId="{D9200D98-483E-4E8A-8672-9EAE0C32D6B8}" srcOrd="0" destOrd="0" presId="urn:microsoft.com/office/officeart/2005/8/layout/cycle6"/>
    <dgm:cxn modelId="{CB481267-4939-F946-8845-8E5CC2DCE22F}" type="presOf" srcId="{C6130081-71DE-4443-949F-8A581DF90FC9}" destId="{4F4A7D35-B47B-405C-AD39-B03939A47892}" srcOrd="0" destOrd="0" presId="urn:microsoft.com/office/officeart/2005/8/layout/cycle6"/>
    <dgm:cxn modelId="{CFDD874D-73F3-D24A-9861-971CDB9FC583}" type="presOf" srcId="{98474AEA-7950-4CF5-97AD-27AE154ACA24}" destId="{46C4C3C2-BACE-4F84-AA8A-833F193C7655}" srcOrd="0" destOrd="0" presId="urn:microsoft.com/office/officeart/2005/8/layout/cycle6"/>
    <dgm:cxn modelId="{9E0ABE52-1AA8-BF45-B30E-594F15405727}" type="presOf" srcId="{7965A52C-B59E-4B4C-B7C4-A13BDDCA5F72}" destId="{8B3F717E-FAC3-41AC-A478-E0E05E95B22A}" srcOrd="0" destOrd="0" presId="urn:microsoft.com/office/officeart/2005/8/layout/cycle6"/>
    <dgm:cxn modelId="{A91317E8-993A-4103-A462-BC06893C2698}" srcId="{40D891BA-230C-485E-9924-1C4BDABE7A87}" destId="{C6130081-71DE-4443-949F-8A581DF90FC9}" srcOrd="5" destOrd="0" parTransId="{251ED575-7EE0-4A09-B027-33D427091311}" sibTransId="{2BD63494-184D-4789-BFC4-662FB144B6D6}"/>
    <dgm:cxn modelId="{FEC51FB1-A2B2-4EB3-8962-CC5DAEDAB23E}" srcId="{40D891BA-230C-485E-9924-1C4BDABE7A87}" destId="{172E97FA-77A9-468B-825C-05D0AFF6E66F}" srcOrd="4" destOrd="0" parTransId="{79E8E487-19EF-4BA7-92C4-5F9CE4501DB1}" sibTransId="{D9A5745A-C4B4-4683-8976-16C3E22C0447}"/>
    <dgm:cxn modelId="{59A0841E-F6A6-4448-974B-243A117FCF4D}" srcId="{40D891BA-230C-485E-9924-1C4BDABE7A87}" destId="{E33C856C-6198-4834-84C9-6B1598DDC104}" srcOrd="1" destOrd="0" parTransId="{7EA413D8-172B-4480-BE48-C5D97448C020}" sibTransId="{08AEBB2B-A8BC-4F96-8BFC-A6EA9FFCC80E}"/>
    <dgm:cxn modelId="{C76D08DE-6090-9F4E-B3AE-8C5D89A94AEF}" type="presOf" srcId="{2BD63494-184D-4789-BFC4-662FB144B6D6}" destId="{A6373140-B358-4CEB-BAB0-F3A2689CE7F6}" srcOrd="0" destOrd="0" presId="urn:microsoft.com/office/officeart/2005/8/layout/cycle6"/>
    <dgm:cxn modelId="{4E5088A1-3897-D142-9084-C24EBFAF900F}" type="presParOf" srcId="{0FC209F8-C57D-4722-AE22-8C431638FFF3}" destId="{17E0E0C7-C8BA-43E8-A183-81F6A085B0A8}" srcOrd="0" destOrd="0" presId="urn:microsoft.com/office/officeart/2005/8/layout/cycle6"/>
    <dgm:cxn modelId="{499E5B57-2058-E240-A5CA-0B181BB2CA0E}" type="presParOf" srcId="{0FC209F8-C57D-4722-AE22-8C431638FFF3}" destId="{4D5A533A-5CA9-49B7-80D6-53A0EE009570}" srcOrd="1" destOrd="0" presId="urn:microsoft.com/office/officeart/2005/8/layout/cycle6"/>
    <dgm:cxn modelId="{80DCBB67-DCE6-F841-BCB3-C8212E47AB94}" type="presParOf" srcId="{0FC209F8-C57D-4722-AE22-8C431638FFF3}" destId="{A7175C3B-5883-418B-AB31-EB654D0B86E0}" srcOrd="2" destOrd="0" presId="urn:microsoft.com/office/officeart/2005/8/layout/cycle6"/>
    <dgm:cxn modelId="{C54743EB-3BC5-4245-BFF0-57223C0A6383}" type="presParOf" srcId="{0FC209F8-C57D-4722-AE22-8C431638FFF3}" destId="{98653817-EE8D-4E29-8370-06612CB29727}" srcOrd="3" destOrd="0" presId="urn:microsoft.com/office/officeart/2005/8/layout/cycle6"/>
    <dgm:cxn modelId="{C374273B-F525-814C-90BC-6FC7C722E5C1}" type="presParOf" srcId="{0FC209F8-C57D-4722-AE22-8C431638FFF3}" destId="{87B57A7E-9F1F-40E1-9572-AAEAF2D8376C}" srcOrd="4" destOrd="0" presId="urn:microsoft.com/office/officeart/2005/8/layout/cycle6"/>
    <dgm:cxn modelId="{65FEE8BA-18CF-8E42-BE15-E3CB227839AC}" type="presParOf" srcId="{0FC209F8-C57D-4722-AE22-8C431638FFF3}" destId="{5012D78B-BD95-4F47-BA91-F6F14BF3BB8F}" srcOrd="5" destOrd="0" presId="urn:microsoft.com/office/officeart/2005/8/layout/cycle6"/>
    <dgm:cxn modelId="{A579DE6E-336A-A141-9B63-76F51D4D7D43}" type="presParOf" srcId="{0FC209F8-C57D-4722-AE22-8C431638FFF3}" destId="{46C4C3C2-BACE-4F84-AA8A-833F193C7655}" srcOrd="6" destOrd="0" presId="urn:microsoft.com/office/officeart/2005/8/layout/cycle6"/>
    <dgm:cxn modelId="{33380550-3B26-DD46-AC00-0D83F6A30AE8}" type="presParOf" srcId="{0FC209F8-C57D-4722-AE22-8C431638FFF3}" destId="{AC2549A7-D155-4AE8-81AB-2604781C67EC}" srcOrd="7" destOrd="0" presId="urn:microsoft.com/office/officeart/2005/8/layout/cycle6"/>
    <dgm:cxn modelId="{4900F11A-68F1-3441-9017-7E11D24307CF}" type="presParOf" srcId="{0FC209F8-C57D-4722-AE22-8C431638FFF3}" destId="{603F3AFA-43B6-4C82-816E-CFD14ABB196B}" srcOrd="8" destOrd="0" presId="urn:microsoft.com/office/officeart/2005/8/layout/cycle6"/>
    <dgm:cxn modelId="{55AA68BA-0DA8-4141-9BEC-86F50C7B4AD6}" type="presParOf" srcId="{0FC209F8-C57D-4722-AE22-8C431638FFF3}" destId="{8B3F717E-FAC3-41AC-A478-E0E05E95B22A}" srcOrd="9" destOrd="0" presId="urn:microsoft.com/office/officeart/2005/8/layout/cycle6"/>
    <dgm:cxn modelId="{91376A89-EEAA-9C45-B473-B8643DC91E53}" type="presParOf" srcId="{0FC209F8-C57D-4722-AE22-8C431638FFF3}" destId="{72155D87-6274-4F53-86F7-D11FD4355563}" srcOrd="10" destOrd="0" presId="urn:microsoft.com/office/officeart/2005/8/layout/cycle6"/>
    <dgm:cxn modelId="{F65FE7C4-0451-4B45-B4FB-0D0A820C0BD3}" type="presParOf" srcId="{0FC209F8-C57D-4722-AE22-8C431638FFF3}" destId="{607A9898-5945-4F2B-ADB5-6442ABA9BC4D}" srcOrd="11" destOrd="0" presId="urn:microsoft.com/office/officeart/2005/8/layout/cycle6"/>
    <dgm:cxn modelId="{861BC63B-8702-594C-B5FC-B3618C5219D1}" type="presParOf" srcId="{0FC209F8-C57D-4722-AE22-8C431638FFF3}" destId="{190A826D-8D6B-40EE-A804-376BF2DC5773}" srcOrd="12" destOrd="0" presId="urn:microsoft.com/office/officeart/2005/8/layout/cycle6"/>
    <dgm:cxn modelId="{A92A5EFB-0116-5746-8D0D-59CF92446A8F}" type="presParOf" srcId="{0FC209F8-C57D-4722-AE22-8C431638FFF3}" destId="{298E309E-3741-4CEC-8FFB-BE033313C083}" srcOrd="13" destOrd="0" presId="urn:microsoft.com/office/officeart/2005/8/layout/cycle6"/>
    <dgm:cxn modelId="{89C21775-3DA3-E74C-A386-95E4F480C7C0}" type="presParOf" srcId="{0FC209F8-C57D-4722-AE22-8C431638FFF3}" destId="{D9200D98-483E-4E8A-8672-9EAE0C32D6B8}" srcOrd="14" destOrd="0" presId="urn:microsoft.com/office/officeart/2005/8/layout/cycle6"/>
    <dgm:cxn modelId="{3E30B6B3-2DA4-EF4C-8484-097772DCB61A}" type="presParOf" srcId="{0FC209F8-C57D-4722-AE22-8C431638FFF3}" destId="{4F4A7D35-B47B-405C-AD39-B03939A47892}" srcOrd="15" destOrd="0" presId="urn:microsoft.com/office/officeart/2005/8/layout/cycle6"/>
    <dgm:cxn modelId="{5ADBC286-E7F2-C34E-A7A0-9EDB0EBC4160}" type="presParOf" srcId="{0FC209F8-C57D-4722-AE22-8C431638FFF3}" destId="{9276442E-00F8-47C9-BE48-FC346D86436D}" srcOrd="16" destOrd="0" presId="urn:microsoft.com/office/officeart/2005/8/layout/cycle6"/>
    <dgm:cxn modelId="{FA332A90-B26E-904D-849D-BC9A63BE6F39}" type="presParOf" srcId="{0FC209F8-C57D-4722-AE22-8C431638FFF3}" destId="{A6373140-B358-4CEB-BAB0-F3A2689CE7F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0E0C7-C8BA-43E8-A183-81F6A085B0A8}">
      <dsp:nvSpPr>
        <dsp:cNvPr id="0" name=""/>
        <dsp:cNvSpPr/>
      </dsp:nvSpPr>
      <dsp:spPr>
        <a:xfrm>
          <a:off x="2533783" y="1911"/>
          <a:ext cx="2026178" cy="919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Property Tax</a:t>
          </a:r>
        </a:p>
      </dsp:txBody>
      <dsp:txXfrm>
        <a:off x="2578680" y="46808"/>
        <a:ext cx="1936384" cy="829916"/>
      </dsp:txXfrm>
    </dsp:sp>
    <dsp:sp modelId="{A7175C3B-5883-418B-AB31-EB654D0B86E0}">
      <dsp:nvSpPr>
        <dsp:cNvPr id="0" name=""/>
        <dsp:cNvSpPr/>
      </dsp:nvSpPr>
      <dsp:spPr>
        <a:xfrm>
          <a:off x="1442222" y="493527"/>
          <a:ext cx="4334265" cy="4334265"/>
        </a:xfrm>
        <a:custGeom>
          <a:avLst/>
          <a:gdLst/>
          <a:ahLst/>
          <a:cxnLst/>
          <a:rect l="0" t="0" r="0" b="0"/>
          <a:pathLst>
            <a:path>
              <a:moveTo>
                <a:pt x="3126243" y="223792"/>
              </a:moveTo>
              <a:arcTo wR="2167132" hR="2167132" stAng="17776082" swAng="14849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653817-EE8D-4E29-8370-06612CB29727}">
      <dsp:nvSpPr>
        <dsp:cNvPr id="0" name=""/>
        <dsp:cNvSpPr/>
      </dsp:nvSpPr>
      <dsp:spPr>
        <a:xfrm>
          <a:off x="4553543" y="1304709"/>
          <a:ext cx="2026178" cy="9197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Income Tax</a:t>
          </a:r>
        </a:p>
      </dsp:txBody>
      <dsp:txXfrm>
        <a:off x="4598440" y="1349606"/>
        <a:ext cx="1936384" cy="829916"/>
      </dsp:txXfrm>
    </dsp:sp>
    <dsp:sp modelId="{5012D78B-BD95-4F47-BA91-F6F14BF3BB8F}">
      <dsp:nvSpPr>
        <dsp:cNvPr id="0" name=""/>
        <dsp:cNvSpPr/>
      </dsp:nvSpPr>
      <dsp:spPr>
        <a:xfrm>
          <a:off x="1394358" y="367909"/>
          <a:ext cx="4334265" cy="4334265"/>
        </a:xfrm>
        <a:custGeom>
          <a:avLst/>
          <a:gdLst/>
          <a:ahLst/>
          <a:cxnLst/>
          <a:rect l="0" t="0" r="0" b="0"/>
          <a:pathLst>
            <a:path>
              <a:moveTo>
                <a:pt x="4313088" y="1864908"/>
              </a:moveTo>
              <a:arcTo wR="2167132" hR="2167132" stAng="21119010" swAng="13274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C4C3C2-BACE-4F84-AA8A-833F193C7655}">
      <dsp:nvSpPr>
        <dsp:cNvPr id="0" name=""/>
        <dsp:cNvSpPr/>
      </dsp:nvSpPr>
      <dsp:spPr>
        <a:xfrm>
          <a:off x="4496363" y="3071515"/>
          <a:ext cx="2026178" cy="919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Sales Tax, Hotel Tax, Property Transfer Tax</a:t>
          </a:r>
        </a:p>
      </dsp:txBody>
      <dsp:txXfrm>
        <a:off x="4541260" y="3116412"/>
        <a:ext cx="1936384" cy="829916"/>
      </dsp:txXfrm>
    </dsp:sp>
    <dsp:sp modelId="{603F3AFA-43B6-4C82-816E-CFD14ABB196B}">
      <dsp:nvSpPr>
        <dsp:cNvPr id="0" name=""/>
        <dsp:cNvSpPr/>
      </dsp:nvSpPr>
      <dsp:spPr>
        <a:xfrm>
          <a:off x="1363945" y="470203"/>
          <a:ext cx="4334265" cy="4334265"/>
        </a:xfrm>
        <a:custGeom>
          <a:avLst/>
          <a:gdLst/>
          <a:ahLst/>
          <a:cxnLst/>
          <a:rect l="0" t="0" r="0" b="0"/>
          <a:pathLst>
            <a:path>
              <a:moveTo>
                <a:pt x="3853895" y="3527756"/>
              </a:moveTo>
              <a:arcTo wR="2167132" hR="2167132" stAng="2333479" swAng="13521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3F717E-FAC3-41AC-A478-E0E05E95B22A}">
      <dsp:nvSpPr>
        <dsp:cNvPr id="0" name=""/>
        <dsp:cNvSpPr/>
      </dsp:nvSpPr>
      <dsp:spPr>
        <a:xfrm>
          <a:off x="2533783" y="4336177"/>
          <a:ext cx="2026178" cy="9197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Business License Tax</a:t>
          </a:r>
        </a:p>
      </dsp:txBody>
      <dsp:txXfrm>
        <a:off x="2578680" y="4381074"/>
        <a:ext cx="1936384" cy="829916"/>
      </dsp:txXfrm>
    </dsp:sp>
    <dsp:sp modelId="{607A9898-5945-4F2B-ADB5-6442ABA9BC4D}">
      <dsp:nvSpPr>
        <dsp:cNvPr id="0" name=""/>
        <dsp:cNvSpPr/>
      </dsp:nvSpPr>
      <dsp:spPr>
        <a:xfrm>
          <a:off x="1432470" y="490594"/>
          <a:ext cx="4334265" cy="4334265"/>
        </a:xfrm>
        <a:custGeom>
          <a:avLst/>
          <a:gdLst/>
          <a:ahLst/>
          <a:cxnLst/>
          <a:rect l="0" t="0" r="0" b="0"/>
          <a:pathLst>
            <a:path>
              <a:moveTo>
                <a:pt x="1093228" y="4049470"/>
              </a:moveTo>
              <a:arcTo wR="2167132" hR="2167132" stAng="7182329" swAng="1456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0A826D-8D6B-40EE-A804-376BF2DC5773}">
      <dsp:nvSpPr>
        <dsp:cNvPr id="0" name=""/>
        <dsp:cNvSpPr/>
      </dsp:nvSpPr>
      <dsp:spPr>
        <a:xfrm>
          <a:off x="561676" y="3004789"/>
          <a:ext cx="2026178" cy="919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Utility Users Tax, Franchise Payments</a:t>
          </a:r>
        </a:p>
      </dsp:txBody>
      <dsp:txXfrm>
        <a:off x="606573" y="3049686"/>
        <a:ext cx="1936384" cy="829916"/>
      </dsp:txXfrm>
    </dsp:sp>
    <dsp:sp modelId="{D9200D98-483E-4E8A-8672-9EAE0C32D6B8}">
      <dsp:nvSpPr>
        <dsp:cNvPr id="0" name=""/>
        <dsp:cNvSpPr/>
      </dsp:nvSpPr>
      <dsp:spPr>
        <a:xfrm>
          <a:off x="1395316" y="408530"/>
          <a:ext cx="4334265" cy="4334265"/>
        </a:xfrm>
        <a:custGeom>
          <a:avLst/>
          <a:gdLst/>
          <a:ahLst/>
          <a:cxnLst/>
          <a:rect l="0" t="0" r="0" b="0"/>
          <a:pathLst>
            <a:path>
              <a:moveTo>
                <a:pt x="41213" y="2587766"/>
              </a:moveTo>
              <a:arcTo wR="2167132" hR="2167132" stAng="10128482" swAng="13558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4A7D35-B47B-405C-AD39-B03939A47892}">
      <dsp:nvSpPr>
        <dsp:cNvPr id="0" name=""/>
        <dsp:cNvSpPr/>
      </dsp:nvSpPr>
      <dsp:spPr>
        <a:xfrm>
          <a:off x="590276" y="1218923"/>
          <a:ext cx="2026178" cy="9197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Recreation and Fee Programs</a:t>
          </a:r>
        </a:p>
      </dsp:txBody>
      <dsp:txXfrm>
        <a:off x="635173" y="1263820"/>
        <a:ext cx="1936384" cy="829916"/>
      </dsp:txXfrm>
    </dsp:sp>
    <dsp:sp modelId="{A6373140-B358-4CEB-BAB0-F3A2689CE7F6}">
      <dsp:nvSpPr>
        <dsp:cNvPr id="0" name=""/>
        <dsp:cNvSpPr/>
      </dsp:nvSpPr>
      <dsp:spPr>
        <a:xfrm>
          <a:off x="1388950" y="456867"/>
          <a:ext cx="4334265" cy="4334265"/>
        </a:xfrm>
        <a:custGeom>
          <a:avLst/>
          <a:gdLst/>
          <a:ahLst/>
          <a:cxnLst/>
          <a:rect l="0" t="0" r="0" b="0"/>
          <a:pathLst>
            <a:path>
              <a:moveTo>
                <a:pt x="522454" y="755928"/>
              </a:moveTo>
              <a:arcTo wR="2167132" hR="2167132" stAng="13237860" swAng="12605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C73A1-47CE-194E-9213-66F41F0CC9B5}" type="datetimeFigureOut">
              <a:rPr lang="en-US" smtClean="0"/>
              <a:t>6/26/20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92FA9-5D98-9646-A3F1-E112DD676280}" type="slidenum">
              <a:rPr lang="en-US" smtClean="0"/>
              <a:t>‹#›</a:t>
            </a:fld>
            <a:endParaRPr lang="en-US"/>
          </a:p>
        </p:txBody>
      </p:sp>
    </p:spTree>
    <p:extLst>
      <p:ext uri="{BB962C8B-B14F-4D97-AF65-F5344CB8AC3E}">
        <p14:creationId xmlns:p14="http://schemas.microsoft.com/office/powerpoint/2010/main" val="1324955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a:t>
            </a:r>
            <a:r>
              <a:rPr lang="en-US" baseline="0" dirty="0"/>
              <a:t> could take years as we won’t approach resumption of normal activity until a vaccine is </a:t>
            </a:r>
            <a:r>
              <a:rPr lang="en-US" baseline="0" dirty="0" smtClean="0"/>
              <a:t>developed.  85% of state/local job losses are in local government, with education jobs most affected.</a:t>
            </a:r>
            <a:endParaRPr lang="en-US" dirty="0"/>
          </a:p>
        </p:txBody>
      </p:sp>
      <p:sp>
        <p:nvSpPr>
          <p:cNvPr id="4" name="Slide Number Placeholder 3"/>
          <p:cNvSpPr>
            <a:spLocks noGrp="1"/>
          </p:cNvSpPr>
          <p:nvPr>
            <p:ph type="sldNum" sz="quarter" idx="10"/>
          </p:nvPr>
        </p:nvSpPr>
        <p:spPr/>
        <p:txBody>
          <a:bodyPr/>
          <a:lstStyle/>
          <a:p>
            <a:fld id="{91F2B084-1BB2-40A9-B00D-8A4D9A55DCC7}" type="slidenum">
              <a:rPr lang="en-US" smtClean="0"/>
              <a:t>2</a:t>
            </a:fld>
            <a:endParaRPr lang="en-US"/>
          </a:p>
        </p:txBody>
      </p:sp>
    </p:spTree>
    <p:extLst>
      <p:ext uri="{BB962C8B-B14F-4D97-AF65-F5344CB8AC3E}">
        <p14:creationId xmlns:p14="http://schemas.microsoft.com/office/powerpoint/2010/main" val="126572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FAQs come out, but not the</a:t>
            </a:r>
            <a:r>
              <a:rPr lang="en-US" baseline="0" dirty="0" smtClean="0"/>
              <a:t> kind of specific guidance local governments need to be sure that their expense reimbursement requests won’t e rejected.</a:t>
            </a:r>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3</a:t>
            </a:fld>
            <a:endParaRPr lang="en-US"/>
          </a:p>
        </p:txBody>
      </p:sp>
    </p:spTree>
    <p:extLst>
      <p:ext uri="{BB962C8B-B14F-4D97-AF65-F5344CB8AC3E}">
        <p14:creationId xmlns:p14="http://schemas.microsoft.com/office/powerpoint/2010/main" val="31470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state and local income and sales tax revenues were</a:t>
            </a:r>
            <a:r>
              <a:rPr lang="en-US" baseline="0" dirty="0" smtClean="0"/>
              <a:t> over $1 trillion going into this downturn.  </a:t>
            </a:r>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4</a:t>
            </a:fld>
            <a:endParaRPr lang="en-US"/>
          </a:p>
        </p:txBody>
      </p:sp>
    </p:spTree>
    <p:extLst>
      <p:ext uri="{BB962C8B-B14F-4D97-AF65-F5344CB8AC3E}">
        <p14:creationId xmlns:p14="http://schemas.microsoft.com/office/powerpoint/2010/main" val="132727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Medical Assistance Percentage.  We face a similar health care crisis today as workers not only are losing their jobs, they also are losing their health insurance coverage. These individuals turn to Medicaid or purchase health insurance plans through the Affordable Care Act’s marketplace. In March, the federal government increased its share of the costs for Medicaid to 6.2 percent in the Families First Act, roughly half of what the federal government provided in the 2009 Recovery Act. State and local governments are asking for a temporary increase in the Federal Medicaid Assistance Percentage (FMAP) from 6.2 percent to 12%</a:t>
            </a:r>
          </a:p>
          <a:p>
            <a:endParaRPr lang="en-US" dirty="0" smtClean="0"/>
          </a:p>
          <a:p>
            <a:r>
              <a:rPr lang="en-US" dirty="0" smtClean="0"/>
              <a:t>In an operational win this week, however, states and localities got the news they’d been waiting for - the Department of the Treasury officially updated its CARES Act guidance to state that, “Payments from the Fund may be used to meet the non-federal matching requirements for Stafford Act assistance to the extent such matching requirements entail COVID-19-related costs that otherwise satisfy the Fund’s eligibility criteria and the Stafford Act.”</a:t>
            </a:r>
          </a:p>
          <a:p>
            <a:endParaRPr lang="en-US" dirty="0" smtClean="0"/>
          </a:p>
          <a:p>
            <a:r>
              <a:rPr lang="en-US" dirty="0" smtClean="0"/>
              <a:t> </a:t>
            </a:r>
          </a:p>
          <a:p>
            <a:endParaRPr lang="en-US" dirty="0" smtClean="0"/>
          </a:p>
          <a:p>
            <a:r>
              <a:rPr lang="en-US" dirty="0" smtClean="0"/>
              <a:t>The Frequently Asked Questions document also noted that SLTT governments may presume that payroll costs for public health and safety employees are payments for services substantially dedicated to mitigating or responding to the COVID-19 public health emergency, making them eligible for Coronavirus Relief Fund spending.</a:t>
            </a:r>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6</a:t>
            </a:fld>
            <a:endParaRPr lang="en-US"/>
          </a:p>
        </p:txBody>
      </p:sp>
    </p:spTree>
    <p:extLst>
      <p:ext uri="{BB962C8B-B14F-4D97-AF65-F5344CB8AC3E}">
        <p14:creationId xmlns:p14="http://schemas.microsoft.com/office/powerpoint/2010/main" val="132727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2B084-1BB2-40A9-B00D-8A4D9A55DCC7}" type="slidenum">
              <a:rPr lang="en-US" smtClean="0"/>
              <a:t>7</a:t>
            </a:fld>
            <a:endParaRPr lang="en-US"/>
          </a:p>
        </p:txBody>
      </p:sp>
    </p:spTree>
    <p:extLst>
      <p:ext uri="{BB962C8B-B14F-4D97-AF65-F5344CB8AC3E}">
        <p14:creationId xmlns:p14="http://schemas.microsoft.com/office/powerpoint/2010/main" val="1934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AMY ACTON, OHIO'S PUBLIC HEALTH DIRECTOR, RESIGNED EARLIER THIS MONTH AFTER RECEIVING THREATS, ANTI-SEMITIC SLURS AND BEING CALLED A “MEDICAL DICTATOR.”</a:t>
            </a:r>
            <a:r>
              <a:rPr lang="en-US" baseline="0" dirty="0" smtClean="0"/>
              <a:t>  </a:t>
            </a:r>
          </a:p>
          <a:p>
            <a:endParaRPr lang="en-US" baseline="0" dirty="0" smtClean="0"/>
          </a:p>
          <a:p>
            <a:r>
              <a:rPr lang="en-US" dirty="0" smtClean="0"/>
              <a:t>Even outside of emergency services and law enforcement, the pandemic is stressing out local government employees. Many are forced to work at home, where they may have a house full of kids (and perhaps a spouse). </a:t>
            </a:r>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8</a:t>
            </a:fld>
            <a:endParaRPr lang="en-US"/>
          </a:p>
        </p:txBody>
      </p:sp>
    </p:spTree>
    <p:extLst>
      <p:ext uri="{BB962C8B-B14F-4D97-AF65-F5344CB8AC3E}">
        <p14:creationId xmlns:p14="http://schemas.microsoft.com/office/powerpoint/2010/main" val="132727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AMY ACTON, OHIO'S PUBLIC HEALTH DIRECTOR, RESIGNED EARLIER THIS MONTH AFTER RECEIVING THREATS, ANTI-SEMITIC SLURS AND BEING CALLED A “MEDICAL DICTATOR.”</a:t>
            </a:r>
            <a:r>
              <a:rPr lang="en-US" baseline="0" dirty="0" smtClean="0"/>
              <a:t>  </a:t>
            </a:r>
          </a:p>
          <a:p>
            <a:endParaRPr lang="en-US" baseline="0" dirty="0" smtClean="0"/>
          </a:p>
          <a:p>
            <a:r>
              <a:rPr lang="en-US" dirty="0" smtClean="0"/>
              <a:t>Even outside of emergency services and law enforcement, the pandemic is stressing out local government employees. Many are forced to work at home, where they may have a house full of kids (and perhaps a spouse). </a:t>
            </a:r>
          </a:p>
          <a:p>
            <a:endParaRPr lang="en-US" dirty="0" smtClean="0"/>
          </a:p>
          <a:p>
            <a:r>
              <a:rPr lang="en-US" dirty="0" smtClean="0"/>
              <a:t>Ahead of hurricane season, Leon County, Fla. Emergency Management Director Kevin Peters said the county is working with the state’s division of emergency management, the FEMA regional office and the state’s emergency management association to discuss changes to shelter operations. </a:t>
            </a:r>
          </a:p>
          <a:p>
            <a:endParaRPr lang="en-US" dirty="0" smtClean="0"/>
          </a:p>
          <a:p>
            <a:r>
              <a:rPr lang="en-US" dirty="0" smtClean="0"/>
              <a:t>New measures at shelters may include entrance screening, taking temperatures, using CDC guidance for health questionnaires and creating isolation areas for those who may present COVID-19 symptoms.</a:t>
            </a:r>
          </a:p>
          <a:p>
            <a:endParaRPr lang="en-US" dirty="0" smtClean="0"/>
          </a:p>
          <a:p>
            <a:r>
              <a:rPr lang="en-US" dirty="0" smtClean="0"/>
              <a:t>When it comes to providing long-term shelters for individuals who have lost their homes, Peters said the county is holding conversations with the Red Cross to discuss shelter options in a post-storm environment while dealing with COVID-19. New criteria may include a cap on the number of people per square foot. The county is also working on plans to allocate personal protective equipment for those in shelters. </a:t>
            </a:r>
          </a:p>
          <a:p>
            <a:endParaRPr lang="en-US" dirty="0" smtClean="0"/>
          </a:p>
          <a:p>
            <a:r>
              <a:rPr lang="en-US" dirty="0" smtClean="0"/>
              <a:t>Wildfire-prone areas like Sonoma</a:t>
            </a:r>
            <a:r>
              <a:rPr lang="en-US" baseline="0" dirty="0" smtClean="0"/>
              <a:t> County face similar issues:  The county is looking at more diverse shelter options so fewer people are housed in each location and can practice social distancing. For those who may have COVID-19-related symptoms, hotels are being considered rather than a congregate shelter.</a:t>
            </a:r>
          </a:p>
          <a:p>
            <a:endParaRPr lang="en-US" baseline="0" dirty="0" smtClean="0"/>
          </a:p>
          <a:p>
            <a:r>
              <a:rPr lang="en-US" baseline="0" dirty="0" smtClean="0"/>
              <a:t>Godley said he anticipates more individuals will need to stay at community shelters because they won’t be able to stay with friends or family, over health concerns. </a:t>
            </a:r>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9</a:t>
            </a:fld>
            <a:endParaRPr lang="en-US"/>
          </a:p>
        </p:txBody>
      </p:sp>
    </p:spTree>
    <p:extLst>
      <p:ext uri="{BB962C8B-B14F-4D97-AF65-F5344CB8AC3E}">
        <p14:creationId xmlns:p14="http://schemas.microsoft.com/office/powerpoint/2010/main" val="132727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92FA9-5D98-9646-A3F1-E112DD676280}" type="slidenum">
              <a:rPr lang="en-US" smtClean="0"/>
              <a:t>10</a:t>
            </a:fld>
            <a:endParaRPr lang="en-US"/>
          </a:p>
        </p:txBody>
      </p:sp>
    </p:spTree>
    <p:extLst>
      <p:ext uri="{BB962C8B-B14F-4D97-AF65-F5344CB8AC3E}">
        <p14:creationId xmlns:p14="http://schemas.microsoft.com/office/powerpoint/2010/main" val="132727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A90023-93D1-784D-8943-B1D3D1FA98FF}"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139251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90023-93D1-784D-8943-B1D3D1FA98FF}"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220764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90023-93D1-784D-8943-B1D3D1FA98FF}"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216243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1" name="Picture Placeholder 6"/>
          <p:cNvSpPr>
            <a:spLocks noGrp="1"/>
          </p:cNvSpPr>
          <p:nvPr>
            <p:ph type="pic" sz="quarter" idx="12"/>
          </p:nvPr>
        </p:nvSpPr>
        <p:spPr>
          <a:xfrm>
            <a:off x="-1" y="316091"/>
            <a:ext cx="9148165" cy="3891832"/>
          </a:xfrm>
          <a:ln>
            <a:noFill/>
          </a:ln>
        </p:spPr>
        <p:txBody>
          <a:bodyPr>
            <a:normAutofit/>
          </a:bodyPr>
          <a:lstStyle>
            <a:lvl1pPr marL="0" indent="0">
              <a:spcBef>
                <a:spcPts val="0"/>
              </a:spcBef>
              <a:buNone/>
              <a:defRPr sz="1200"/>
            </a:lvl1pPr>
          </a:lstStyle>
          <a:p>
            <a:r>
              <a:rPr lang="en-US"/>
              <a:t>Drag picture to placeholder or click icon to add</a:t>
            </a:r>
            <a:endParaRPr lang="en-US" dirty="0"/>
          </a:p>
        </p:txBody>
      </p:sp>
      <p:sp>
        <p:nvSpPr>
          <p:cNvPr id="44" name="Picture Placeholder 43"/>
          <p:cNvSpPr>
            <a:spLocks noGrp="1"/>
          </p:cNvSpPr>
          <p:nvPr>
            <p:ph type="pic" sz="quarter" idx="14" hasCustomPrompt="1"/>
          </p:nvPr>
        </p:nvSpPr>
        <p:spPr>
          <a:xfrm>
            <a:off x="4241800" y="316090"/>
            <a:ext cx="4906365" cy="3891833"/>
          </a:xfrm>
        </p:spPr>
        <p:txBody>
          <a:bodyPr>
            <a:normAutofit/>
          </a:bodyPr>
          <a:lstStyle>
            <a:lvl1pPr marL="0" indent="0">
              <a:buNone/>
              <a:defRPr sz="1200"/>
            </a:lvl1pPr>
          </a:lstStyle>
          <a:p>
            <a:r>
              <a:rPr lang="en-US" dirty="0"/>
              <a:t>ICMA white blocks</a:t>
            </a:r>
          </a:p>
        </p:txBody>
      </p:sp>
      <p:cxnSp>
        <p:nvCxnSpPr>
          <p:cNvPr id="30" name="Straight Connector 29"/>
          <p:cNvCxnSpPr/>
          <p:nvPr userDrawn="1"/>
        </p:nvCxnSpPr>
        <p:spPr>
          <a:xfrm>
            <a:off x="471313" y="5879540"/>
            <a:ext cx="8219721"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851964" y="6168558"/>
            <a:ext cx="7926388" cy="454135"/>
          </a:xfrm>
        </p:spPr>
        <p:txBody>
          <a:bodyPr lIns="0" tIns="0" bIns="0" anchor="ctr" anchorCtr="0">
            <a:noAutofit/>
          </a:bodyPr>
          <a:lstStyle>
            <a:lvl1pPr marL="0" indent="0" algn="r">
              <a:buNone/>
              <a:defRPr sz="1800" baseline="0">
                <a:solidFill>
                  <a:schemeClr val="accent1"/>
                </a:solidFill>
                <a:latin typeface="Helvetica Light"/>
              </a:defRPr>
            </a:lvl1pPr>
            <a:lvl2pPr marL="228600" indent="0">
              <a:buNone/>
              <a:defRPr sz="1800" baseline="0">
                <a:solidFill>
                  <a:schemeClr val="accent1"/>
                </a:solidFill>
                <a:latin typeface="Helvetica Light"/>
              </a:defRPr>
            </a:lvl2pPr>
            <a:lvl3pPr marL="457200" indent="0">
              <a:buNone/>
              <a:defRPr sz="1800" baseline="0">
                <a:solidFill>
                  <a:schemeClr val="accent1"/>
                </a:solidFill>
                <a:latin typeface="Helvetica Light"/>
              </a:defRPr>
            </a:lvl3pPr>
            <a:lvl4pPr marL="685800" indent="0">
              <a:buNone/>
              <a:defRPr sz="1800" baseline="0">
                <a:solidFill>
                  <a:schemeClr val="accent1"/>
                </a:solidFill>
                <a:latin typeface="Helvetica Light"/>
              </a:defRPr>
            </a:lvl4pPr>
            <a:lvl5pPr marL="914400" indent="0">
              <a:buNone/>
              <a:defRPr sz="1800" baseline="0">
                <a:solidFill>
                  <a:schemeClr val="accent1"/>
                </a:solidFill>
                <a:latin typeface="Helvetica Light"/>
              </a:defRPr>
            </a:lvl5pPr>
          </a:lstStyle>
          <a:p>
            <a:pPr algn="r"/>
            <a:r>
              <a:rPr lang="en-US" sz="1800" dirty="0">
                <a:latin typeface="Helvetica Light"/>
                <a:cs typeface="Helvetica Light"/>
              </a:rPr>
              <a:t>Author Name  |  September 1, 2017</a:t>
            </a:r>
          </a:p>
        </p:txBody>
      </p:sp>
      <p:sp>
        <p:nvSpPr>
          <p:cNvPr id="17" name="Rectangle 16"/>
          <p:cNvSpPr/>
          <p:nvPr userDrawn="1"/>
        </p:nvSpPr>
        <p:spPr>
          <a:xfrm>
            <a:off x="-1" y="1"/>
            <a:ext cx="9148166" cy="316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45" name="Picture Placeholder 41"/>
          <p:cNvSpPr>
            <a:spLocks noGrp="1"/>
          </p:cNvSpPr>
          <p:nvPr>
            <p:ph type="pic" sz="quarter" idx="13" hasCustomPrompt="1"/>
          </p:nvPr>
        </p:nvSpPr>
        <p:spPr>
          <a:xfrm>
            <a:off x="6845300" y="1"/>
            <a:ext cx="1765300" cy="1286932"/>
          </a:xfrm>
        </p:spPr>
        <p:txBody>
          <a:bodyPr>
            <a:normAutofit/>
          </a:bodyPr>
          <a:lstStyle>
            <a:lvl1pPr marL="0" indent="0">
              <a:buNone/>
              <a:defRPr sz="1200"/>
            </a:lvl1pPr>
          </a:lstStyle>
          <a:p>
            <a:r>
              <a:rPr lang="en-US" dirty="0"/>
              <a:t>ICMA Logo tab</a:t>
            </a:r>
          </a:p>
        </p:txBody>
      </p:sp>
      <p:cxnSp>
        <p:nvCxnSpPr>
          <p:cNvPr id="49" name="Straight Connector 48"/>
          <p:cNvCxnSpPr/>
          <p:nvPr userDrawn="1"/>
        </p:nvCxnSpPr>
        <p:spPr>
          <a:xfrm>
            <a:off x="2" y="4473223"/>
            <a:ext cx="914816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390542" y="4693368"/>
            <a:ext cx="8300491" cy="355600"/>
          </a:xfrm>
        </p:spPr>
        <p:txBody>
          <a:bodyPr anchor="ctr" anchorCtr="0">
            <a:noAutofit/>
          </a:bodyPr>
          <a:lstStyle>
            <a:lvl1pPr marL="0" indent="0">
              <a:buNone/>
              <a:defRPr sz="3600">
                <a:solidFill>
                  <a:schemeClr val="tx2"/>
                </a:solidFill>
                <a:latin typeface="Helvetica"/>
              </a:defRPr>
            </a:lvl1pPr>
            <a:lvl2pPr marL="228600" indent="0">
              <a:buNone/>
              <a:defRPr sz="4000">
                <a:solidFill>
                  <a:schemeClr val="tx2"/>
                </a:solidFill>
                <a:latin typeface="Helvetica"/>
              </a:defRPr>
            </a:lvl2pPr>
            <a:lvl3pPr marL="457200" indent="0">
              <a:buNone/>
              <a:defRPr sz="4000">
                <a:solidFill>
                  <a:schemeClr val="tx2"/>
                </a:solidFill>
                <a:latin typeface="Helvetica"/>
              </a:defRPr>
            </a:lvl3pPr>
            <a:lvl4pPr marL="685800" indent="0">
              <a:buNone/>
              <a:defRPr sz="4000">
                <a:solidFill>
                  <a:schemeClr val="tx2"/>
                </a:solidFill>
                <a:latin typeface="Helvetica"/>
              </a:defRPr>
            </a:lvl4pPr>
            <a:lvl5pPr marL="914400" indent="0">
              <a:buNone/>
              <a:defRPr sz="4000">
                <a:solidFill>
                  <a:schemeClr val="tx2"/>
                </a:solidFill>
                <a:latin typeface="Helvetica"/>
              </a:defRPr>
            </a:lvl5pPr>
          </a:lstStyle>
          <a:p>
            <a:pPr lvl="0"/>
            <a:r>
              <a:rPr lang="en-US" dirty="0"/>
              <a:t>Click to edit text</a:t>
            </a:r>
          </a:p>
        </p:txBody>
      </p:sp>
      <p:sp>
        <p:nvSpPr>
          <p:cNvPr id="7" name="Text Placeholder 6"/>
          <p:cNvSpPr>
            <a:spLocks noGrp="1"/>
          </p:cNvSpPr>
          <p:nvPr>
            <p:ph type="body" sz="quarter" idx="16" hasCustomPrompt="1"/>
          </p:nvPr>
        </p:nvSpPr>
        <p:spPr>
          <a:xfrm>
            <a:off x="386293" y="5311964"/>
            <a:ext cx="8304739" cy="412365"/>
          </a:xfrm>
        </p:spPr>
        <p:txBody>
          <a:bodyPr anchor="ctr" anchorCtr="0">
            <a:noAutofit/>
          </a:bodyPr>
          <a:lstStyle>
            <a:lvl1pPr marL="0" indent="0">
              <a:buFontTx/>
              <a:buNone/>
              <a:defRPr sz="2600" b="0" i="1" baseline="0">
                <a:solidFill>
                  <a:schemeClr val="bg2"/>
                </a:solidFill>
                <a:latin typeface="Helvetica"/>
              </a:defRPr>
            </a:lvl1pPr>
            <a:lvl2pPr marL="228600" indent="0">
              <a:buFontTx/>
              <a:buNone/>
              <a:defRPr sz="2600" b="0" i="1" baseline="0">
                <a:solidFill>
                  <a:schemeClr val="bg2"/>
                </a:solidFill>
                <a:latin typeface="Helvetica"/>
              </a:defRPr>
            </a:lvl2pPr>
            <a:lvl3pPr marL="457200" indent="0">
              <a:buFontTx/>
              <a:buNone/>
              <a:defRPr sz="2600" b="0" i="1" baseline="0">
                <a:solidFill>
                  <a:schemeClr val="bg2"/>
                </a:solidFill>
                <a:latin typeface="Helvetica"/>
              </a:defRPr>
            </a:lvl3pPr>
            <a:lvl4pPr marL="685800" indent="0">
              <a:buFontTx/>
              <a:buNone/>
              <a:defRPr sz="2600" b="0" i="1" baseline="0">
                <a:solidFill>
                  <a:schemeClr val="bg2"/>
                </a:solidFill>
                <a:latin typeface="Helvetica"/>
              </a:defRPr>
            </a:lvl4pPr>
            <a:lvl5pPr marL="914400" indent="0">
              <a:buFontTx/>
              <a:buNone/>
              <a:defRPr sz="2600" b="0" i="1" baseline="0">
                <a:solidFill>
                  <a:schemeClr val="bg2"/>
                </a:solidFill>
                <a:latin typeface="Helvetica"/>
              </a:defRPr>
            </a:lvl5pPr>
          </a:lstStyle>
          <a:p>
            <a:pPr lvl="0"/>
            <a:r>
              <a:rPr lang="en-US" dirty="0"/>
              <a:t>Click to edit text</a:t>
            </a:r>
          </a:p>
        </p:txBody>
      </p:sp>
      <p:cxnSp>
        <p:nvCxnSpPr>
          <p:cNvPr id="29" name="Straight Connector 28"/>
          <p:cNvCxnSpPr/>
          <p:nvPr userDrawn="1"/>
        </p:nvCxnSpPr>
        <p:spPr>
          <a:xfrm>
            <a:off x="2" y="4207923"/>
            <a:ext cx="914816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89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picture">
    <p:spTree>
      <p:nvGrpSpPr>
        <p:cNvPr id="1" name=""/>
        <p:cNvGrpSpPr/>
        <p:nvPr/>
      </p:nvGrpSpPr>
      <p:grpSpPr>
        <a:xfrm>
          <a:off x="0" y="0"/>
          <a:ext cx="0" cy="0"/>
          <a:chOff x="0" y="0"/>
          <a:chExt cx="0" cy="0"/>
        </a:xfrm>
      </p:grpSpPr>
      <p:grpSp>
        <p:nvGrpSpPr>
          <p:cNvPr id="8" name="Group 7"/>
          <p:cNvGrpSpPr/>
          <p:nvPr userDrawn="1"/>
        </p:nvGrpSpPr>
        <p:grpSpPr>
          <a:xfrm>
            <a:off x="0" y="-52494"/>
            <a:ext cx="9144000" cy="1418471"/>
            <a:chOff x="0" y="-39371"/>
            <a:chExt cx="9144000" cy="1063853"/>
          </a:xfrm>
        </p:grpSpPr>
        <p:sp>
          <p:nvSpPr>
            <p:cNvPr id="4" name="Rectangle 3"/>
            <p:cNvSpPr/>
            <p:nvPr userDrawn="1"/>
          </p:nvSpPr>
          <p:spPr>
            <a:xfrm>
              <a:off x="0" y="0"/>
              <a:ext cx="9144000" cy="2413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MA-logo-flag.pn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837680" y="-39371"/>
              <a:ext cx="1865386" cy="1063853"/>
            </a:xfrm>
            <a:prstGeom prst="rect">
              <a:avLst/>
            </a:prstGeom>
          </p:spPr>
        </p:pic>
      </p:grpSp>
      <p:sp>
        <p:nvSpPr>
          <p:cNvPr id="17" name="Text Placeholder 6"/>
          <p:cNvSpPr>
            <a:spLocks noGrp="1"/>
          </p:cNvSpPr>
          <p:nvPr>
            <p:ph type="body" sz="quarter" idx="12" hasCustomPrompt="1"/>
          </p:nvPr>
        </p:nvSpPr>
        <p:spPr>
          <a:xfrm>
            <a:off x="1049339" y="2794640"/>
            <a:ext cx="4945061" cy="3250561"/>
          </a:xfrm>
        </p:spPr>
        <p:txBody>
          <a:bodyPr lIns="0" tIns="0" rIns="0" bIns="0" anchor="t" anchorCtr="0">
            <a:noAutofit/>
          </a:bodyPr>
          <a:lstStyle>
            <a:lvl1pPr marL="342900" marR="0" indent="-342900" algn="l" defTabSz="914400" rtl="0" eaLnBrk="1" fontAlgn="auto" latinLnBrk="0" hangingPunct="1">
              <a:lnSpc>
                <a:spcPct val="100000"/>
              </a:lnSpc>
              <a:spcBef>
                <a:spcPts val="600"/>
              </a:spcBef>
              <a:spcAft>
                <a:spcPts val="0"/>
              </a:spcAft>
              <a:buClr>
                <a:schemeClr val="bg2"/>
              </a:buClr>
              <a:buSzPct val="100000"/>
              <a:buFont typeface="Arial"/>
              <a:buChar char="•"/>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dirty="0"/>
              <a:t>Bullet</a:t>
            </a:r>
          </a:p>
          <a:p>
            <a:pPr lvl="0"/>
            <a:r>
              <a:rPr lang="en-US" dirty="0"/>
              <a:t>Bullet</a:t>
            </a:r>
          </a:p>
          <a:p>
            <a:pPr lvl="0"/>
            <a:r>
              <a:rPr lang="en-US" dirty="0"/>
              <a:t>Bullet</a:t>
            </a:r>
          </a:p>
          <a:p>
            <a:pPr lvl="0"/>
            <a:r>
              <a:rPr lang="en-US" dirty="0"/>
              <a:t>Bullet</a:t>
            </a:r>
          </a:p>
        </p:txBody>
      </p:sp>
      <p:cxnSp>
        <p:nvCxnSpPr>
          <p:cNvPr id="23" name="Straight Connector 22"/>
          <p:cNvCxnSpPr/>
          <p:nvPr userDrawn="1"/>
        </p:nvCxnSpPr>
        <p:spPr>
          <a:xfrm flipV="1">
            <a:off x="446388" y="2120842"/>
            <a:ext cx="8240029" cy="38159"/>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35" name="Text Placeholder 4"/>
          <p:cNvSpPr>
            <a:spLocks noGrp="1"/>
          </p:cNvSpPr>
          <p:nvPr>
            <p:ph type="body" sz="quarter" idx="11" hasCustomPrompt="1"/>
          </p:nvPr>
        </p:nvSpPr>
        <p:spPr>
          <a:xfrm>
            <a:off x="446388" y="1447953"/>
            <a:ext cx="3770013" cy="711048"/>
          </a:xfrm>
          <a:solidFill>
            <a:schemeClr val="tx2"/>
          </a:solidFill>
        </p:spPr>
        <p:txBody>
          <a:bodyPr lIns="91440" tIns="0" bIns="45720" anchor="ctr" anchorCtr="0">
            <a:noAutofit/>
          </a:bodyPr>
          <a:lstStyle>
            <a:lvl1pPr marL="0" indent="0">
              <a:spcBef>
                <a:spcPts val="0"/>
              </a:spcBef>
              <a:buNone/>
              <a:defRPr sz="3200" baseline="0">
                <a:solidFill>
                  <a:schemeClr val="bg1"/>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Header Goes Here</a:t>
            </a:r>
          </a:p>
        </p:txBody>
      </p:sp>
      <p:sp>
        <p:nvSpPr>
          <p:cNvPr id="9" name="Picture Placeholder 8"/>
          <p:cNvSpPr>
            <a:spLocks noGrp="1"/>
          </p:cNvSpPr>
          <p:nvPr>
            <p:ph type="pic" sz="quarter" idx="13"/>
          </p:nvPr>
        </p:nvSpPr>
        <p:spPr>
          <a:xfrm>
            <a:off x="6248400" y="2455334"/>
            <a:ext cx="2414588" cy="4034367"/>
          </a:xfrm>
        </p:spPr>
        <p:txBody>
          <a:bodyPr>
            <a:normAutofit/>
          </a:bodyPr>
          <a:lstStyle>
            <a:lvl1pPr marL="0" indent="0">
              <a:buNone/>
              <a:defRPr sz="1200"/>
            </a:lvl1pPr>
          </a:lstStyle>
          <a:p>
            <a:r>
              <a:rPr lang="en-US"/>
              <a:t>Drag picture to placeholder or click icon to add</a:t>
            </a:r>
            <a:endParaRPr lang="en-US" dirty="0"/>
          </a:p>
        </p:txBody>
      </p:sp>
    </p:spTree>
    <p:extLst>
      <p:ext uri="{BB962C8B-B14F-4D97-AF65-F5344CB8AC3E}">
        <p14:creationId xmlns:p14="http://schemas.microsoft.com/office/powerpoint/2010/main" val="19462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90023-93D1-784D-8943-B1D3D1FA98FF}"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318076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90023-93D1-784D-8943-B1D3D1FA98FF}"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395442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A90023-93D1-784D-8943-B1D3D1FA98FF}"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20360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90023-93D1-784D-8943-B1D3D1FA98FF}" type="datetimeFigureOut">
              <a:rPr lang="en-US" smtClean="0"/>
              <a:t>6/26/20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297563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A90023-93D1-784D-8943-B1D3D1FA98FF}" type="datetimeFigureOut">
              <a:rPr lang="en-US" smtClean="0"/>
              <a:t>6/26/20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397496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90023-93D1-784D-8943-B1D3D1FA98FF}" type="datetimeFigureOut">
              <a:rPr lang="en-US" smtClean="0"/>
              <a:t>6/26/20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110744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90023-93D1-784D-8943-B1D3D1FA98FF}"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12175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90023-93D1-784D-8943-B1D3D1FA98FF}"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46986-D15D-0E48-9C6C-E1AC6881406E}" type="slidenum">
              <a:rPr lang="en-US" smtClean="0"/>
              <a:t>‹#›</a:t>
            </a:fld>
            <a:endParaRPr lang="en-US"/>
          </a:p>
        </p:txBody>
      </p:sp>
    </p:spTree>
    <p:extLst>
      <p:ext uri="{BB962C8B-B14F-4D97-AF65-F5344CB8AC3E}">
        <p14:creationId xmlns:p14="http://schemas.microsoft.com/office/powerpoint/2010/main" val="3770600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90023-93D1-784D-8943-B1D3D1FA98FF}" type="datetimeFigureOut">
              <a:rPr lang="en-US" smtClean="0"/>
              <a:t>6/26/20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46986-D15D-0E48-9C6C-E1AC6881406E}" type="slidenum">
              <a:rPr lang="en-US" smtClean="0"/>
              <a:t>‹#›</a:t>
            </a:fld>
            <a:endParaRPr lang="en-US"/>
          </a:p>
        </p:txBody>
      </p:sp>
    </p:spTree>
    <p:extLst>
      <p:ext uri="{BB962C8B-B14F-4D97-AF65-F5344CB8AC3E}">
        <p14:creationId xmlns:p14="http://schemas.microsoft.com/office/powerpoint/2010/main" val="111198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5" Type="http://schemas.openxmlformats.org/officeDocument/2006/relationships/hyperlink" Target="https://fair.org/home/richard-wolff-on-questioning-economic-fundamentals/"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graphic_01.png"/>
          <p:cNvPicPr>
            <a:picLocks noGrp="1" noChangeAspect="1"/>
          </p:cNvPicPr>
          <p:nvPr>
            <p:ph type="pic" sz="quarter" idx="12"/>
          </p:nvPr>
        </p:nvPicPr>
        <p:blipFill rotWithShape="1">
          <a:blip r:embed="rId2" cstate="email">
            <a:extLst>
              <a:ext uri="{28A0092B-C50C-407E-A947-70E740481C1C}">
                <a14:useLocalDpi xmlns:a14="http://schemas.microsoft.com/office/drawing/2010/main" val="0"/>
              </a:ext>
            </a:extLst>
          </a:blip>
          <a:srcRect t="40535"/>
          <a:stretch/>
        </p:blipFill>
        <p:spPr/>
      </p:pic>
      <p:pic>
        <p:nvPicPr>
          <p:cNvPr id="15" name="Picture Placeholder 14" descr="squares-white-final-DARKER.png"/>
          <p:cNvPicPr>
            <a:picLocks noGrp="1" noChangeAspect="1"/>
          </p:cNvPicPr>
          <p:nvPr>
            <p:ph type="pic" sz="quarter" idx="14"/>
          </p:nvPr>
        </p:nvPicPr>
        <p:blipFill rotWithShape="1">
          <a:blip r:embed="rId3" cstate="email">
            <a:alphaModFix amt="49000"/>
            <a:extLst>
              <a:ext uri="{28A0092B-C50C-407E-A947-70E740481C1C}">
                <a14:useLocalDpi xmlns:a14="http://schemas.microsoft.com/office/drawing/2010/main" val="0"/>
              </a:ext>
            </a:extLst>
          </a:blip>
          <a:srcRect l="19478" t="30599" r="-19478" b="24296"/>
          <a:stretch/>
        </p:blipFill>
        <p:spPr>
          <a:xfrm flipH="1">
            <a:off x="2823558" y="333023"/>
            <a:ext cx="6443207" cy="3874900"/>
          </a:xfrm>
          <a:effectLst/>
        </p:spPr>
      </p:pic>
      <p:sp>
        <p:nvSpPr>
          <p:cNvPr id="6" name="Text Placeholder 5"/>
          <p:cNvSpPr>
            <a:spLocks noGrp="1"/>
          </p:cNvSpPr>
          <p:nvPr>
            <p:ph type="body" sz="quarter" idx="11"/>
          </p:nvPr>
        </p:nvSpPr>
        <p:spPr/>
        <p:txBody>
          <a:bodyPr/>
          <a:lstStyle/>
          <a:p>
            <a:r>
              <a:rPr lang="en-US" dirty="0" smtClean="0"/>
              <a:t>Elizabeth Kellar, June 29, 2020</a:t>
            </a:r>
            <a:endParaRPr lang="en-US" dirty="0"/>
          </a:p>
        </p:txBody>
      </p:sp>
      <p:pic>
        <p:nvPicPr>
          <p:cNvPr id="24" name="Picture Placeholder 23" descr="ICMA-logo-flag.png"/>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t="8156"/>
          <a:stretch/>
        </p:blipFill>
        <p:spPr>
          <a:xfrm>
            <a:off x="6845300" y="1"/>
            <a:ext cx="1575670" cy="1148689"/>
          </a:xfrm>
        </p:spPr>
      </p:pic>
      <p:sp>
        <p:nvSpPr>
          <p:cNvPr id="13" name="Text Placeholder 12"/>
          <p:cNvSpPr>
            <a:spLocks noGrp="1"/>
          </p:cNvSpPr>
          <p:nvPr>
            <p:ph type="body" sz="quarter" idx="16"/>
          </p:nvPr>
        </p:nvSpPr>
        <p:spPr/>
        <p:txBody>
          <a:bodyPr/>
          <a:lstStyle/>
          <a:p>
            <a:r>
              <a:rPr lang="en-US" dirty="0" smtClean="0">
                <a:solidFill>
                  <a:srgbClr val="000090"/>
                </a:solidFill>
              </a:rPr>
              <a:t>Highlights and Lowlights of the Pandemic Response </a:t>
            </a:r>
            <a:endParaRPr lang="en-US" dirty="0">
              <a:solidFill>
                <a:srgbClr val="000090"/>
              </a:solidFill>
            </a:endParaRPr>
          </a:p>
        </p:txBody>
      </p:sp>
      <p:sp>
        <p:nvSpPr>
          <p:cNvPr id="2" name="Text Placeholder 1"/>
          <p:cNvSpPr>
            <a:spLocks noGrp="1"/>
          </p:cNvSpPr>
          <p:nvPr>
            <p:ph type="body" sz="quarter" idx="15"/>
          </p:nvPr>
        </p:nvSpPr>
        <p:spPr/>
        <p:txBody>
          <a:bodyPr/>
          <a:lstStyle/>
          <a:p>
            <a:r>
              <a:rPr lang="en-US" dirty="0" smtClean="0"/>
              <a:t>Intergovernmental Stresses</a:t>
            </a:r>
            <a:endParaRPr lang="en-US" dirty="0"/>
          </a:p>
        </p:txBody>
      </p:sp>
    </p:spTree>
    <p:extLst>
      <p:ext uri="{BB962C8B-B14F-4D97-AF65-F5344CB8AC3E}">
        <p14:creationId xmlns:p14="http://schemas.microsoft.com/office/powerpoint/2010/main" val="2919948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3854389"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71066" y="1573224"/>
            <a:ext cx="4181516"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FFFF"/>
                </a:solidFill>
                <a:latin typeface="Helvetica"/>
                <a:cs typeface="Helvetica"/>
              </a:rPr>
              <a:t>What’s Next</a:t>
            </a:r>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264140"/>
            <a:ext cx="7789029" cy="4265973"/>
          </a:xfrm>
        </p:spPr>
        <p:txBody>
          <a:bodyPr>
            <a:noAutofit/>
          </a:bodyPr>
          <a:lstStyle/>
          <a:p>
            <a:pPr marL="347472">
              <a:spcBef>
                <a:spcPts val="0"/>
              </a:spcBef>
            </a:pPr>
            <a:r>
              <a:rPr lang="en-US" dirty="0" smtClean="0"/>
              <a:t>ICMA planning survey on CARES Act, fiscal and other local government challenges</a:t>
            </a:r>
          </a:p>
          <a:p>
            <a:pPr marL="347472">
              <a:spcBef>
                <a:spcPts val="0"/>
              </a:spcBef>
            </a:pPr>
            <a:r>
              <a:rPr lang="en-US" dirty="0" smtClean="0"/>
              <a:t>Virtual conferences and events</a:t>
            </a:r>
          </a:p>
          <a:p>
            <a:pPr marL="347472">
              <a:spcBef>
                <a:spcPts val="0"/>
              </a:spcBef>
            </a:pPr>
            <a:r>
              <a:rPr lang="en-US" dirty="0" smtClean="0"/>
              <a:t>After action meeting of National Homeland Security Consortium to discuss lessons learned from initial pandemic response </a:t>
            </a:r>
            <a:endParaRPr lang="en-US" dirty="0"/>
          </a:p>
        </p:txBody>
      </p:sp>
    </p:spTree>
    <p:extLst>
      <p:ext uri="{BB962C8B-B14F-4D97-AF65-F5344CB8AC3E}">
        <p14:creationId xmlns:p14="http://schemas.microsoft.com/office/powerpoint/2010/main" val="2384891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58" y="4817020"/>
            <a:ext cx="3561756" cy="1751871"/>
          </a:xfrm>
          <a:solidFill>
            <a:schemeClr val="bg1">
              <a:lumMod val="95000"/>
            </a:schemeClr>
          </a:solidFill>
        </p:spPr>
        <p:txBody>
          <a:bodyPr vert="horz" lIns="91440" tIns="45720" rIns="91440" bIns="45720" rtlCol="0" anchor="t">
            <a:normAutofit fontScale="25000" lnSpcReduction="20000"/>
          </a:bodyPr>
          <a:lstStyle/>
          <a:p>
            <a:pPr marL="0" indent="0">
              <a:buNone/>
            </a:pPr>
            <a:r>
              <a:rPr lang="en-US" sz="9600" dirty="0"/>
              <a:t>During the Great Recession, </a:t>
            </a:r>
            <a:r>
              <a:rPr lang="en-US" sz="9600" dirty="0" smtClean="0"/>
              <a:t>state and local governments lost 720,000 jobs over several years. In April and May 2020, they shed 1,468,000 jobs.</a:t>
            </a:r>
            <a:endParaRPr lang="en-US" sz="9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4400" dirty="0"/>
          </a:p>
          <a:p>
            <a:pPr marL="0" indent="0">
              <a:buNone/>
            </a:pPr>
            <a:endParaRPr lang="en-US" sz="4400" dirty="0"/>
          </a:p>
          <a:p>
            <a:pPr marL="0" indent="0">
              <a:buNone/>
            </a:pPr>
            <a:endParaRPr lang="en-US" sz="4400" dirty="0"/>
          </a:p>
          <a:p>
            <a:pPr marL="0" indent="0" algn="ctr">
              <a:buNone/>
            </a:pPr>
            <a:endParaRPr lang="en-US" dirty="0"/>
          </a:p>
        </p:txBody>
      </p:sp>
      <p:sp>
        <p:nvSpPr>
          <p:cNvPr id="3" name="Slide Number Placeholder 2">
            <a:extLst>
              <a:ext uri="{FF2B5EF4-FFF2-40B4-BE49-F238E27FC236}">
                <a16:creationId xmlns:a16="http://schemas.microsoft.com/office/drawing/2014/main" xmlns="" id="{A9982FFC-8833-034D-AB14-545D64A52EA5}"/>
              </a:ext>
            </a:extLst>
          </p:cNvPr>
          <p:cNvSpPr>
            <a:spLocks noGrp="1"/>
          </p:cNvSpPr>
          <p:nvPr>
            <p:ph type="sldNum" sz="quarter" idx="12"/>
          </p:nvPr>
        </p:nvSpPr>
        <p:spPr/>
        <p:txBody>
          <a:bodyPr/>
          <a:lstStyle/>
          <a:p>
            <a:fld id="{4A761650-80D9-4F46-85DA-343E20816E9C}" type="slidenum">
              <a:rPr lang="en-US" smtClean="0"/>
              <a:pPr/>
              <a:t>2</a:t>
            </a:fld>
            <a:endParaRPr lang="en-US"/>
          </a:p>
        </p:txBody>
      </p:sp>
      <p:sp>
        <p:nvSpPr>
          <p:cNvPr id="4" name="Title 3">
            <a:extLst>
              <a:ext uri="{FF2B5EF4-FFF2-40B4-BE49-F238E27FC236}">
                <a16:creationId xmlns:a16="http://schemas.microsoft.com/office/drawing/2014/main" xmlns="" id="{95211D12-10D1-114A-80F1-44EDD6AF27F8}"/>
              </a:ext>
            </a:extLst>
          </p:cNvPr>
          <p:cNvSpPr>
            <a:spLocks noGrp="1"/>
          </p:cNvSpPr>
          <p:nvPr>
            <p:ph type="title"/>
          </p:nvPr>
        </p:nvSpPr>
        <p:spPr/>
        <p:txBody>
          <a:bodyPr>
            <a:normAutofit fontScale="90000"/>
          </a:bodyPr>
          <a:lstStyle/>
          <a:p>
            <a:r>
              <a:rPr lang="en-US" dirty="0"/>
              <a:t>Th</a:t>
            </a:r>
            <a:r>
              <a:rPr lang="en-US" dirty="0">
                <a:latin typeface="Helvetica"/>
                <a:cs typeface="Helvetica"/>
              </a:rPr>
              <a:t>e COVID-19 Recession: </a:t>
            </a:r>
            <a:br>
              <a:rPr lang="en-US" dirty="0">
                <a:latin typeface="Helvetica"/>
                <a:cs typeface="Helvetica"/>
              </a:rPr>
            </a:br>
            <a:r>
              <a:rPr lang="en-US" dirty="0">
                <a:latin typeface="Helvetica"/>
                <a:cs typeface="Helvetica"/>
              </a:rPr>
              <a:t>Swift, Severe Impact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6283" y="1564290"/>
            <a:ext cx="2952153" cy="3029744"/>
          </a:xfrm>
          <a:prstGeom prst="rect">
            <a:avLst/>
          </a:prstGeom>
        </p:spPr>
      </p:pic>
      <p:sp>
        <p:nvSpPr>
          <p:cNvPr id="6" name="Rectangle 5"/>
          <p:cNvSpPr/>
          <p:nvPr/>
        </p:nvSpPr>
        <p:spPr>
          <a:xfrm>
            <a:off x="4941066" y="4969605"/>
            <a:ext cx="3305060" cy="1877437"/>
          </a:xfrm>
          <a:prstGeom prst="rect">
            <a:avLst/>
          </a:prstGeom>
          <a:solidFill>
            <a:schemeClr val="bg1">
              <a:lumMod val="95000"/>
            </a:schemeClr>
          </a:solidFill>
        </p:spPr>
        <p:txBody>
          <a:bodyPr wrap="square">
            <a:spAutoFit/>
          </a:bodyPr>
          <a:lstStyle/>
          <a:p>
            <a:pPr>
              <a:lnSpc>
                <a:spcPct val="80000"/>
              </a:lnSpc>
              <a:spcBef>
                <a:spcPts val="600"/>
              </a:spcBef>
            </a:pPr>
            <a:r>
              <a:rPr lang="en-US" sz="2400" dirty="0">
                <a:solidFill>
                  <a:srgbClr val="333333"/>
                </a:solidFill>
              </a:rPr>
              <a:t>The International Monetary Fund predicts the current downturn will be the worst since the Great Depression in the 1930s.</a:t>
            </a:r>
            <a:endParaRPr lang="en-US" sz="2400" dirty="0"/>
          </a:p>
        </p:txBody>
      </p:sp>
      <p:pic>
        <p:nvPicPr>
          <p:cNvPr id="1026" name="Picture 2" descr="Empty Storefronts- Mishicot, WI | Storefront windows on Main… | Flick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945" y="1564290"/>
            <a:ext cx="3252730" cy="325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36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66000" y="2498839"/>
            <a:ext cx="5232046" cy="3865606"/>
          </a:xfrm>
        </p:spPr>
        <p:txBody>
          <a:bodyPr/>
          <a:lstStyle/>
          <a:p>
            <a:pPr marL="0" lvl="1" indent="0" defTabSz="914400">
              <a:spcBef>
                <a:spcPts val="600"/>
              </a:spcBef>
              <a:buClr>
                <a:schemeClr val="bg2"/>
              </a:buClr>
              <a:buNone/>
            </a:pPr>
            <a:r>
              <a:rPr lang="en-US" sz="2200" b="1" dirty="0" smtClean="0"/>
              <a:t>$150 </a:t>
            </a:r>
            <a:r>
              <a:rPr lang="en-US" sz="2200" b="1" dirty="0"/>
              <a:t>billion for state and local governments</a:t>
            </a:r>
          </a:p>
          <a:p>
            <a:pPr>
              <a:spcBef>
                <a:spcPts val="1400"/>
              </a:spcBef>
              <a:buClrTx/>
              <a:buFont typeface="Wingdings" charset="2"/>
              <a:buChar char="§"/>
            </a:pPr>
            <a:r>
              <a:rPr lang="en-US" dirty="0" smtClean="0"/>
              <a:t>For COVID-19 expenses only; not for revenue shortfalls</a:t>
            </a:r>
          </a:p>
          <a:p>
            <a:pPr>
              <a:spcBef>
                <a:spcPts val="1400"/>
              </a:spcBef>
              <a:buClrTx/>
              <a:buFont typeface="Wingdings" charset="2"/>
              <a:buChar char="§"/>
            </a:pPr>
            <a:r>
              <a:rPr lang="en-US" dirty="0" smtClean="0"/>
              <a:t>Treasury </a:t>
            </a:r>
            <a:r>
              <a:rPr lang="en-US" dirty="0" smtClean="0"/>
              <a:t>guidance has lagged</a:t>
            </a:r>
          </a:p>
          <a:p>
            <a:pPr>
              <a:spcBef>
                <a:spcPts val="1400"/>
              </a:spcBef>
              <a:buClrTx/>
              <a:buFont typeface="Wingdings" charset="2"/>
              <a:buChar char="§"/>
            </a:pPr>
            <a:r>
              <a:rPr lang="en-US" dirty="0" smtClean="0"/>
              <a:t>Direct aid only to cities and counties above 500,000 population</a:t>
            </a:r>
          </a:p>
          <a:p>
            <a:pPr>
              <a:spcBef>
                <a:spcPts val="1400"/>
              </a:spcBef>
              <a:buClrTx/>
              <a:buFont typeface="Wingdings" charset="2"/>
              <a:buChar char="§"/>
            </a:pPr>
            <a:r>
              <a:rPr lang="en-US" dirty="0" smtClean="0"/>
              <a:t>Some states developed a plan to distribute to smaller hard-hit local governments</a:t>
            </a:r>
          </a:p>
          <a:p>
            <a:pPr>
              <a:spcBef>
                <a:spcPts val="1400"/>
              </a:spcBef>
              <a:buClrTx/>
              <a:buFont typeface="Wingdings" charset="2"/>
              <a:buChar char="§"/>
            </a:pPr>
            <a:r>
              <a:rPr lang="en-US" dirty="0" smtClean="0"/>
              <a:t>Documentation worries </a:t>
            </a:r>
            <a:endParaRPr lang="en-US" dirty="0"/>
          </a:p>
        </p:txBody>
      </p:sp>
      <p:sp>
        <p:nvSpPr>
          <p:cNvPr id="5" name="Text Placeholder 4"/>
          <p:cNvSpPr>
            <a:spLocks noGrp="1"/>
          </p:cNvSpPr>
          <p:nvPr>
            <p:ph type="body" sz="quarter" idx="11"/>
          </p:nvPr>
        </p:nvSpPr>
        <p:spPr/>
        <p:txBody>
          <a:bodyPr/>
          <a:lstStyle/>
          <a:p>
            <a:r>
              <a:rPr lang="en-US" dirty="0" smtClean="0"/>
              <a:t>CARES Act</a:t>
            </a:r>
            <a:endParaRPr lang="en-US" dirty="0"/>
          </a:p>
        </p:txBody>
      </p:sp>
      <p:pic>
        <p:nvPicPr>
          <p:cNvPr id="7" name="Picture 6">
            <a:extLst>
              <a:ext uri="{FF2B5EF4-FFF2-40B4-BE49-F238E27FC236}">
                <a16:creationId xmlns:a16="http://schemas.microsoft.com/office/drawing/2014/main" xmlns="" id="{B2BC85CA-F1FF-4B3E-B656-424405C6F94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5687605" y="2339962"/>
            <a:ext cx="3299365" cy="1458081"/>
          </a:xfrm>
          <a:prstGeom prst="rect">
            <a:avLst/>
          </a:prstGeom>
        </p:spPr>
      </p:pic>
    </p:spTree>
    <p:extLst>
      <p:ext uri="{BB962C8B-B14F-4D97-AF65-F5344CB8AC3E}">
        <p14:creationId xmlns:p14="http://schemas.microsoft.com/office/powerpoint/2010/main" val="1448783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3854389"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71066" y="1573224"/>
            <a:ext cx="3594108"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FFFF"/>
                </a:solidFill>
                <a:latin typeface="Helvetica"/>
                <a:cs typeface="Helvetica"/>
              </a:rPr>
              <a:t>Revenue Losses</a:t>
            </a:r>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332037"/>
            <a:ext cx="7789029" cy="3209447"/>
          </a:xfrm>
        </p:spPr>
        <p:txBody>
          <a:bodyPr>
            <a:normAutofit fontScale="92500" lnSpcReduction="20000"/>
          </a:bodyPr>
          <a:lstStyle/>
          <a:p>
            <a:r>
              <a:rPr lang="en-US" dirty="0" smtClean="0">
                <a:latin typeface="Franklin Gothic Book" panose="020B0503020102020204" pitchFamily="34" charset="0"/>
              </a:rPr>
              <a:t>Sharp declines in personal income and sales taxes</a:t>
            </a:r>
          </a:p>
          <a:p>
            <a:r>
              <a:rPr lang="en-US" dirty="0" smtClean="0">
                <a:latin typeface="Franklin Gothic Book" panose="020B0503020102020204" pitchFamily="34" charset="0"/>
              </a:rPr>
              <a:t>Fees are down (including those designated for bonds)</a:t>
            </a:r>
          </a:p>
          <a:p>
            <a:r>
              <a:rPr lang="en-US" dirty="0" smtClean="0">
                <a:latin typeface="Franklin Gothic Book" panose="020B0503020102020204" pitchFamily="34" charset="0"/>
              </a:rPr>
              <a:t>Property taxes are the most stable for now</a:t>
            </a:r>
          </a:p>
          <a:p>
            <a:r>
              <a:rPr lang="en-US" dirty="0" smtClean="0">
                <a:latin typeface="Franklin Gothic Book" panose="020B0503020102020204" pitchFamily="34" charset="0"/>
              </a:rPr>
              <a:t>Overall, most </a:t>
            </a:r>
            <a:r>
              <a:rPr lang="en-US" dirty="0" smtClean="0">
                <a:latin typeface="Franklin Gothic Book" panose="020B0503020102020204" pitchFamily="34" charset="0"/>
              </a:rPr>
              <a:t>states and local governments face a 10</a:t>
            </a:r>
            <a:r>
              <a:rPr lang="en-US" dirty="0" smtClean="0">
                <a:latin typeface="Franklin Gothic Book" panose="020B0503020102020204" pitchFamily="34" charset="0"/>
              </a:rPr>
              <a:t>-20% decline in revenues</a:t>
            </a:r>
          </a:p>
        </p:txBody>
      </p:sp>
    </p:spTree>
    <p:extLst>
      <p:ext uri="{BB962C8B-B14F-4D97-AF65-F5344CB8AC3E}">
        <p14:creationId xmlns:p14="http://schemas.microsoft.com/office/powerpoint/2010/main" val="40754762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3854389"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Cities and Counties</a:t>
            </a:r>
            <a:endParaRPr lang="en-US" sz="3200" dirty="0"/>
          </a:p>
        </p:txBody>
      </p:sp>
      <p:sp>
        <p:nvSpPr>
          <p:cNvPr id="19" name="Title 1"/>
          <p:cNvSpPr txBox="1">
            <a:spLocks/>
          </p:cNvSpPr>
          <p:nvPr/>
        </p:nvSpPr>
        <p:spPr>
          <a:xfrm>
            <a:off x="871066" y="1573224"/>
            <a:ext cx="3594108"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332037"/>
            <a:ext cx="7789029" cy="3209447"/>
          </a:xfrm>
        </p:spPr>
        <p:txBody>
          <a:bodyPr>
            <a:normAutofit fontScale="92500" lnSpcReduction="20000"/>
          </a:bodyPr>
          <a:lstStyle/>
          <a:p>
            <a:r>
              <a:rPr lang="en-US" dirty="0">
                <a:latin typeface="Franklin Gothic Book" panose="020B0503020102020204" pitchFamily="34" charset="0"/>
              </a:rPr>
              <a:t>$360 billion revenue loss for cities </a:t>
            </a:r>
            <a:r>
              <a:rPr lang="en-US" dirty="0" smtClean="0">
                <a:latin typeface="Franklin Gothic Book" panose="020B0503020102020204" pitchFamily="34" charset="0"/>
              </a:rPr>
              <a:t>projected over </a:t>
            </a:r>
            <a:r>
              <a:rPr lang="en-US" dirty="0">
                <a:latin typeface="Franklin Gothic Book" panose="020B0503020102020204" pitchFamily="34" charset="0"/>
              </a:rPr>
              <a:t>the next 3 </a:t>
            </a:r>
            <a:r>
              <a:rPr lang="en-US" dirty="0" smtClean="0">
                <a:latin typeface="Franklin Gothic Book" panose="020B0503020102020204" pitchFamily="34" charset="0"/>
              </a:rPr>
              <a:t>years;  74</a:t>
            </a:r>
            <a:r>
              <a:rPr lang="en-US" dirty="0">
                <a:latin typeface="Franklin Gothic Book" panose="020B0503020102020204" pitchFamily="34" charset="0"/>
              </a:rPr>
              <a:t>% of municipalities have already started making </a:t>
            </a:r>
            <a:r>
              <a:rPr lang="en-US" dirty="0" smtClean="0">
                <a:latin typeface="Franklin Gothic Book" panose="020B0503020102020204" pitchFamily="34" charset="0"/>
              </a:rPr>
              <a:t>cuts (</a:t>
            </a:r>
            <a:r>
              <a:rPr lang="en-US" sz="2200" dirty="0" smtClean="0">
                <a:latin typeface="Franklin Gothic Book" panose="020B0503020102020204" pitchFamily="34" charset="0"/>
              </a:rPr>
              <a:t>June 2020 NLC Survey of 1100 municipalities</a:t>
            </a:r>
            <a:r>
              <a:rPr lang="en-US" dirty="0" smtClean="0">
                <a:latin typeface="Franklin Gothic Book" panose="020B0503020102020204" pitchFamily="34" charset="0"/>
              </a:rPr>
              <a:t>)</a:t>
            </a:r>
          </a:p>
          <a:p>
            <a:r>
              <a:rPr lang="en-US" b="1" dirty="0" smtClean="0">
                <a:latin typeface="Franklin Gothic Book" panose="020B0503020102020204" pitchFamily="34" charset="0"/>
              </a:rPr>
              <a:t>Counties anticipate $114 billion </a:t>
            </a:r>
            <a:r>
              <a:rPr lang="en-US" dirty="0" smtClean="0">
                <a:latin typeface="Franklin Gothic Book" panose="020B0503020102020204" pitchFamily="34" charset="0"/>
              </a:rPr>
              <a:t>in lost  </a:t>
            </a:r>
            <a:r>
              <a:rPr lang="en-US" dirty="0">
                <a:latin typeface="Franklin Gothic Book" panose="020B0503020102020204" pitchFamily="34" charset="0"/>
              </a:rPr>
              <a:t>revenue from </a:t>
            </a:r>
            <a:r>
              <a:rPr lang="en-US" dirty="0" smtClean="0">
                <a:latin typeface="Franklin Gothic Book" panose="020B0503020102020204" pitchFamily="34" charset="0"/>
              </a:rPr>
              <a:t>county-collected </a:t>
            </a:r>
            <a:r>
              <a:rPr lang="en-US" dirty="0">
                <a:latin typeface="Franklin Gothic Book" panose="020B0503020102020204" pitchFamily="34" charset="0"/>
              </a:rPr>
              <a:t>sales tax and local fees and an additional $</a:t>
            </a:r>
            <a:r>
              <a:rPr lang="en-US" dirty="0" smtClean="0">
                <a:latin typeface="Franklin Gothic Book" panose="020B0503020102020204" pitchFamily="34" charset="0"/>
              </a:rPr>
              <a:t>30 billion </a:t>
            </a:r>
            <a:r>
              <a:rPr lang="en-US" dirty="0">
                <a:latin typeface="Franklin Gothic Book" panose="020B0503020102020204" pitchFamily="34" charset="0"/>
              </a:rPr>
              <a:t>in COVID-19 response costs</a:t>
            </a:r>
            <a:r>
              <a:rPr lang="en-US" dirty="0" smtClean="0">
                <a:latin typeface="Franklin Gothic Book" panose="020B0503020102020204" pitchFamily="34" charset="0"/>
              </a:rPr>
              <a:t>.</a:t>
            </a:r>
            <a:endParaRPr lang="en-US" dirty="0" smtClean="0">
              <a:latin typeface="Franklin Gothic Book" panose="020B0503020102020204" pitchFamily="34" charset="0"/>
            </a:endParaRPr>
          </a:p>
        </p:txBody>
      </p:sp>
    </p:spTree>
    <p:extLst>
      <p:ext uri="{BB962C8B-B14F-4D97-AF65-F5344CB8AC3E}">
        <p14:creationId xmlns:p14="http://schemas.microsoft.com/office/powerpoint/2010/main" val="914436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510844" y="1311546"/>
            <a:ext cx="6129298" cy="656896"/>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731722" y="1443343"/>
            <a:ext cx="5908420" cy="3790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FFFF"/>
                </a:solidFill>
                <a:latin typeface="Helvetica"/>
                <a:cs typeface="Helvetica"/>
              </a:rPr>
              <a:t>Need for Fiscal Federalism</a:t>
            </a:r>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332036"/>
            <a:ext cx="7789029" cy="4253301"/>
          </a:xfrm>
        </p:spPr>
        <p:txBody>
          <a:bodyPr>
            <a:normAutofit fontScale="85000" lnSpcReduction="10000"/>
          </a:bodyPr>
          <a:lstStyle/>
          <a:p>
            <a:r>
              <a:rPr lang="en-US" dirty="0" smtClean="0"/>
              <a:t>FMAP percentage was more generous in Great Recession - 12% federal share v. 6.2% temporary federal share today</a:t>
            </a:r>
          </a:p>
          <a:p>
            <a:r>
              <a:rPr lang="en-US" dirty="0" smtClean="0"/>
              <a:t>Match </a:t>
            </a:r>
            <a:r>
              <a:rPr lang="en-US" dirty="0"/>
              <a:t>s</a:t>
            </a:r>
            <a:r>
              <a:rPr lang="en-US" dirty="0" smtClean="0"/>
              <a:t>till required for FEMA disaster assistance and other grants; Treasury issued an FAQ on 6/24 saying CARES funds can be used for FEMA match</a:t>
            </a:r>
          </a:p>
          <a:p>
            <a:r>
              <a:rPr lang="en-US" dirty="0" smtClean="0"/>
              <a:t>Mandate for states/locals to provide additional  paid leave (Families First Act), but cannot claim tax credit like private sector</a:t>
            </a:r>
          </a:p>
          <a:p>
            <a:r>
              <a:rPr lang="en-US" dirty="0" smtClean="0"/>
              <a:t>Reimbursement for state and local revenue losses</a:t>
            </a:r>
          </a:p>
        </p:txBody>
      </p:sp>
    </p:spTree>
    <p:extLst>
      <p:ext uri="{BB962C8B-B14F-4D97-AF65-F5344CB8AC3E}">
        <p14:creationId xmlns:p14="http://schemas.microsoft.com/office/powerpoint/2010/main" val="779921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739E7255-4DDD-4E55-ABC1-A778DC6EE29E}"/>
              </a:ext>
            </a:extLst>
          </p:cNvPr>
          <p:cNvGraphicFramePr>
            <a:graphicFrameLocks noGrp="1"/>
          </p:cNvGraphicFramePr>
          <p:nvPr>
            <p:ph idx="1"/>
            <p:extLst>
              <p:ext uri="{D42A27DB-BD31-4B8C-83A1-F6EECF244321}">
                <p14:modId xmlns:p14="http://schemas.microsoft.com/office/powerpoint/2010/main" val="2683157502"/>
              </p:ext>
            </p:extLst>
          </p:nvPr>
        </p:nvGraphicFramePr>
        <p:xfrm>
          <a:off x="0" y="1464527"/>
          <a:ext cx="709374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AFF4CE1C-FD63-41E3-A208-24A100C1A4F3}"/>
              </a:ext>
            </a:extLst>
          </p:cNvPr>
          <p:cNvSpPr>
            <a:spLocks noGrp="1"/>
          </p:cNvSpPr>
          <p:nvPr>
            <p:ph type="sldNum" sz="quarter" idx="12"/>
          </p:nvPr>
        </p:nvSpPr>
        <p:spPr/>
        <p:txBody>
          <a:bodyPr/>
          <a:lstStyle/>
          <a:p>
            <a:fld id="{4A761650-80D9-4F46-85DA-343E20816E9C}" type="slidenum">
              <a:rPr lang="en-US" smtClean="0"/>
              <a:pPr/>
              <a:t>7</a:t>
            </a:fld>
            <a:endParaRPr lang="en-US"/>
          </a:p>
        </p:txBody>
      </p:sp>
      <p:sp>
        <p:nvSpPr>
          <p:cNvPr id="4" name="Title 3">
            <a:extLst>
              <a:ext uri="{FF2B5EF4-FFF2-40B4-BE49-F238E27FC236}">
                <a16:creationId xmlns:a16="http://schemas.microsoft.com/office/drawing/2014/main" xmlns="" id="{0168D1D1-B2E5-48FA-956E-A397B390B743}"/>
              </a:ext>
            </a:extLst>
          </p:cNvPr>
          <p:cNvSpPr>
            <a:spLocks noGrp="1"/>
          </p:cNvSpPr>
          <p:nvPr>
            <p:ph type="title"/>
          </p:nvPr>
        </p:nvSpPr>
        <p:spPr/>
        <p:txBody>
          <a:bodyPr>
            <a:normAutofit fontScale="90000"/>
          </a:bodyPr>
          <a:lstStyle/>
          <a:p>
            <a:r>
              <a:rPr lang="en-US" dirty="0">
                <a:latin typeface="Helvetica"/>
                <a:cs typeface="Helvetica"/>
              </a:rPr>
              <a:t>Local Agency Revenue Impacts Vary by Source</a:t>
            </a:r>
          </a:p>
        </p:txBody>
      </p:sp>
      <p:sp>
        <p:nvSpPr>
          <p:cNvPr id="2" name="Rectangle 1"/>
          <p:cNvSpPr/>
          <p:nvPr/>
        </p:nvSpPr>
        <p:spPr>
          <a:xfrm>
            <a:off x="4481110" y="3244334"/>
            <a:ext cx="184666"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p:cNvSpPr/>
          <p:nvPr/>
        </p:nvSpPr>
        <p:spPr>
          <a:xfrm>
            <a:off x="4481110" y="3244334"/>
            <a:ext cx="184666"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p:cNvSpPr/>
          <p:nvPr/>
        </p:nvSpPr>
        <p:spPr>
          <a:xfrm>
            <a:off x="4482913" y="3244334"/>
            <a:ext cx="184666" cy="369332"/>
          </a:xfrm>
          <a:prstGeom prst="rect">
            <a:avLst/>
          </a:prstGeom>
        </p:spPr>
        <p:txBody>
          <a:bodyPr wrap="none">
            <a:spAutoFit/>
          </a:bodyPr>
          <a:lstStyle/>
          <a:p>
            <a:r>
              <a:rPr lang="en-US"/>
              <a:t> </a:t>
            </a:r>
          </a:p>
        </p:txBody>
      </p:sp>
      <p:pic>
        <p:nvPicPr>
          <p:cNvPr id="5" name="Picture 4">
            <a:extLst>
              <a:ext uri="{FF2B5EF4-FFF2-40B4-BE49-F238E27FC236}">
                <a16:creationId xmlns:a16="http://schemas.microsoft.com/office/drawing/2014/main" xmlns="" id="{1E71FE78-5AF0-4E32-A3D1-A3EF93943C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02382" y="2503054"/>
            <a:ext cx="1982115" cy="2773560"/>
          </a:xfrm>
          <a:prstGeom prst="rect">
            <a:avLst/>
          </a:prstGeom>
        </p:spPr>
      </p:pic>
    </p:spTree>
    <p:extLst>
      <p:ext uri="{BB962C8B-B14F-4D97-AF65-F5344CB8AC3E}">
        <p14:creationId xmlns:p14="http://schemas.microsoft.com/office/powerpoint/2010/main" val="696114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510844" y="1311546"/>
            <a:ext cx="6129298" cy="656896"/>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731722" y="1443343"/>
            <a:ext cx="5908420" cy="3790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FFFF"/>
                </a:solidFill>
                <a:latin typeface="Helvetica"/>
                <a:cs typeface="Helvetica"/>
              </a:rPr>
              <a:t>Intergovernmental Challenges</a:t>
            </a:r>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332036"/>
            <a:ext cx="7789029" cy="4405164"/>
          </a:xfrm>
        </p:spPr>
        <p:txBody>
          <a:bodyPr>
            <a:normAutofit fontScale="85000" lnSpcReduction="10000"/>
          </a:bodyPr>
          <a:lstStyle/>
          <a:p>
            <a:r>
              <a:rPr lang="en-US" dirty="0" smtClean="0"/>
              <a:t>Big 7 and national association coordination</a:t>
            </a:r>
          </a:p>
          <a:p>
            <a:r>
              <a:rPr lang="en-US" b="1" dirty="0" smtClean="0"/>
              <a:t>Direct, robust, flexible aid</a:t>
            </a:r>
          </a:p>
          <a:p>
            <a:r>
              <a:rPr lang="en-US" dirty="0" smtClean="0"/>
              <a:t>Issues</a:t>
            </a:r>
          </a:p>
          <a:p>
            <a:pPr lvl="1"/>
            <a:r>
              <a:rPr lang="en-US" dirty="0" smtClean="0"/>
              <a:t>Purchasing is 11% of GDP; CBO found state and local purchases have declined by $350 billion, accounting for 9% of total GDP decline</a:t>
            </a:r>
          </a:p>
          <a:p>
            <a:pPr lvl="1"/>
            <a:r>
              <a:rPr lang="en-US" dirty="0" smtClean="0"/>
              <a:t>More unemployed as furloughs and job cuts continue, with losses of teachers &amp; front line responders</a:t>
            </a:r>
          </a:p>
          <a:p>
            <a:pPr lvl="1"/>
            <a:r>
              <a:rPr lang="en-US" dirty="0" smtClean="0"/>
              <a:t>Reducing infrastructure investments </a:t>
            </a:r>
          </a:p>
          <a:p>
            <a:pPr lvl="1"/>
            <a:r>
              <a:rPr lang="en-US" dirty="0" smtClean="0"/>
              <a:t>Reinstating advance </a:t>
            </a:r>
            <a:r>
              <a:rPr lang="en-US" dirty="0"/>
              <a:t>r</a:t>
            </a:r>
            <a:r>
              <a:rPr lang="en-US" dirty="0" smtClean="0"/>
              <a:t>efunding of bonds while interest rates are lower would help</a:t>
            </a:r>
            <a:endParaRPr lang="en-US" dirty="0"/>
          </a:p>
        </p:txBody>
      </p:sp>
    </p:spTree>
    <p:extLst>
      <p:ext uri="{BB962C8B-B14F-4D97-AF65-F5344CB8AC3E}">
        <p14:creationId xmlns:p14="http://schemas.microsoft.com/office/powerpoint/2010/main" val="1840103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3854389"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71066" y="1573224"/>
            <a:ext cx="4181516"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FFFF"/>
                </a:solidFill>
                <a:latin typeface="Helvetica"/>
                <a:cs typeface="Helvetica"/>
              </a:rPr>
              <a:t>Front Line Stresses</a:t>
            </a:r>
            <a:endParaRPr lang="en-US" sz="3200" dirty="0">
              <a:solidFill>
                <a:srgbClr val="FFFFFF"/>
              </a:solidFill>
              <a:latin typeface="Helvetica"/>
              <a:cs typeface="Helvetica"/>
            </a:endParaRP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731722" y="2264140"/>
            <a:ext cx="7789029" cy="4265973"/>
          </a:xfrm>
        </p:spPr>
        <p:txBody>
          <a:bodyPr>
            <a:noAutofit/>
          </a:bodyPr>
          <a:lstStyle/>
          <a:p>
            <a:pPr marL="347472">
              <a:spcBef>
                <a:spcPts val="0"/>
              </a:spcBef>
            </a:pPr>
            <a:r>
              <a:rPr lang="en-US" sz="2400" dirty="0"/>
              <a:t>Some states </a:t>
            </a:r>
            <a:r>
              <a:rPr lang="en-US" sz="2400" dirty="0" smtClean="0"/>
              <a:t>have allowed </a:t>
            </a:r>
            <a:r>
              <a:rPr lang="en-US" sz="2400" dirty="0"/>
              <a:t>local governments to </a:t>
            </a:r>
            <a:r>
              <a:rPr lang="en-US" sz="2400" dirty="0" smtClean="0"/>
              <a:t>impose </a:t>
            </a:r>
            <a:r>
              <a:rPr lang="en-US" sz="2400" dirty="0"/>
              <a:t>more </a:t>
            </a:r>
            <a:r>
              <a:rPr lang="en-US" sz="2400" dirty="0" smtClean="0"/>
              <a:t>public health restrictions; </a:t>
            </a:r>
            <a:r>
              <a:rPr lang="en-US" sz="2400" dirty="0"/>
              <a:t>others </a:t>
            </a:r>
            <a:r>
              <a:rPr lang="en-US" sz="2400" dirty="0" smtClean="0"/>
              <a:t>have </a:t>
            </a:r>
            <a:r>
              <a:rPr lang="en-US" sz="2400" dirty="0"/>
              <a:t>not</a:t>
            </a:r>
          </a:p>
          <a:p>
            <a:pPr marL="347472">
              <a:spcBef>
                <a:spcPts val="0"/>
              </a:spcBef>
            </a:pPr>
            <a:r>
              <a:rPr lang="en-US" sz="2400" dirty="0"/>
              <a:t>Conflicting messages and politicization of public </a:t>
            </a:r>
            <a:r>
              <a:rPr lang="en-US" sz="2400" dirty="0" smtClean="0"/>
              <a:t>health; </a:t>
            </a:r>
            <a:r>
              <a:rPr lang="en-US" sz="2400" dirty="0"/>
              <a:t>threats of </a:t>
            </a:r>
            <a:r>
              <a:rPr lang="en-US" sz="2400" dirty="0" smtClean="0"/>
              <a:t>violence, </a:t>
            </a:r>
            <a:r>
              <a:rPr lang="en-US" sz="2400" dirty="0" err="1" smtClean="0"/>
              <a:t>anti-semitic</a:t>
            </a:r>
            <a:r>
              <a:rPr lang="en-US" sz="2400" dirty="0" smtClean="0"/>
              <a:t> rhetoric</a:t>
            </a:r>
            <a:endParaRPr lang="en-US" sz="2400" dirty="0"/>
          </a:p>
          <a:p>
            <a:pPr marL="347472">
              <a:spcBef>
                <a:spcPts val="0"/>
              </a:spcBef>
            </a:pPr>
            <a:r>
              <a:rPr lang="en-US" sz="2400" dirty="0"/>
              <a:t>Pressures to </a:t>
            </a:r>
            <a:r>
              <a:rPr lang="en-US" sz="2400" dirty="0" smtClean="0"/>
              <a:t>reopen; spikes causing reassessment </a:t>
            </a:r>
            <a:endParaRPr lang="en-US" sz="2400" dirty="0"/>
          </a:p>
          <a:p>
            <a:pPr marL="347472">
              <a:spcBef>
                <a:spcPts val="0"/>
              </a:spcBef>
            </a:pPr>
            <a:r>
              <a:rPr lang="en-US" sz="2400" dirty="0"/>
              <a:t>Protests and rallies add to the </a:t>
            </a:r>
            <a:r>
              <a:rPr lang="en-US" sz="2400" dirty="0" smtClean="0"/>
              <a:t>unending crisis mode</a:t>
            </a:r>
            <a:endParaRPr lang="en-US" sz="2400" dirty="0"/>
          </a:p>
          <a:p>
            <a:pPr marL="347472">
              <a:spcBef>
                <a:spcPts val="0"/>
              </a:spcBef>
            </a:pPr>
            <a:r>
              <a:rPr lang="en-US" sz="2400" dirty="0"/>
              <a:t>Preparing for natural disasters in a </a:t>
            </a:r>
            <a:r>
              <a:rPr lang="en-US" sz="2400" dirty="0" smtClean="0"/>
              <a:t>pandemic</a:t>
            </a:r>
          </a:p>
          <a:p>
            <a:pPr marL="347472">
              <a:spcBef>
                <a:spcPts val="0"/>
              </a:spcBef>
            </a:pPr>
            <a:r>
              <a:rPr lang="en-US" sz="2400" dirty="0" smtClean="0"/>
              <a:t>Operating a virtual workplace, returning to work, and seeking ways to reopen front line services safely</a:t>
            </a:r>
          </a:p>
          <a:p>
            <a:pPr marL="347472">
              <a:spcBef>
                <a:spcPts val="0"/>
              </a:spcBef>
            </a:pPr>
            <a:r>
              <a:rPr lang="en-US" sz="2400" dirty="0" smtClean="0"/>
              <a:t>Layoffs and furloughs</a:t>
            </a:r>
            <a:endParaRPr lang="en-US" sz="2400" dirty="0"/>
          </a:p>
        </p:txBody>
      </p:sp>
    </p:spTree>
    <p:extLst>
      <p:ext uri="{BB962C8B-B14F-4D97-AF65-F5344CB8AC3E}">
        <p14:creationId xmlns:p14="http://schemas.microsoft.com/office/powerpoint/2010/main" val="1156043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3493</TotalTime>
  <Words>1254</Words>
  <Application>Microsoft Macintosh PowerPoint</Application>
  <PresentationFormat>On-screen Show (4:3)</PresentationFormat>
  <Paragraphs>104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The COVID-19 Recession:  Swift, Severe Impact</vt:lpstr>
      <vt:lpstr>PowerPoint Presentation</vt:lpstr>
      <vt:lpstr>PowerPoint Presentation</vt:lpstr>
      <vt:lpstr>PowerPoint Presentation</vt:lpstr>
      <vt:lpstr>PowerPoint Presentation</vt:lpstr>
      <vt:lpstr>Local Agency Revenue Impacts Vary by Source</vt:lpstr>
      <vt:lpstr>PowerPoint Presentation</vt:lpstr>
      <vt:lpstr>PowerPoint Presentation</vt:lpstr>
      <vt:lpstr>PowerPoint Presentation</vt:lpstr>
    </vt:vector>
  </TitlesOfParts>
  <Company>ICMA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Kellar</dc:creator>
  <cp:lastModifiedBy>Elizabeth Kellar</cp:lastModifiedBy>
  <cp:revision>17</cp:revision>
  <dcterms:created xsi:type="dcterms:W3CDTF">2020-06-17T15:46:01Z</dcterms:created>
  <dcterms:modified xsi:type="dcterms:W3CDTF">2020-06-28T17:48:49Z</dcterms:modified>
</cp:coreProperties>
</file>